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5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61" r:id="rId2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4E21A-9B9F-466B-80A6-6966B4EF074B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E433BB77-94F4-4C62-AED1-A2541B6CD8BF}">
      <dgm:prSet phldrT="[Tekst]"/>
      <dgm:spPr/>
      <dgm:t>
        <a:bodyPr/>
        <a:lstStyle/>
        <a:p>
          <a:r>
            <a:rPr lang="en-GB" dirty="0"/>
            <a:t>Context</a:t>
          </a:r>
          <a:endParaRPr lang="nl-BE" dirty="0"/>
        </a:p>
      </dgm:t>
    </dgm:pt>
    <dgm:pt modelId="{8ABA2E25-C74D-478D-BA38-8946CD878A27}" type="parTrans" cxnId="{BA85371B-603C-44E4-9C8A-0407FE3AA50B}">
      <dgm:prSet/>
      <dgm:spPr/>
      <dgm:t>
        <a:bodyPr/>
        <a:lstStyle/>
        <a:p>
          <a:endParaRPr lang="nl-BE"/>
        </a:p>
      </dgm:t>
    </dgm:pt>
    <dgm:pt modelId="{E76B9EA2-9E4D-4873-A2EE-313B41AEB57B}" type="sibTrans" cxnId="{BA85371B-603C-44E4-9C8A-0407FE3AA50B}">
      <dgm:prSet/>
      <dgm:spPr/>
      <dgm:t>
        <a:bodyPr/>
        <a:lstStyle/>
        <a:p>
          <a:endParaRPr lang="nl-BE"/>
        </a:p>
      </dgm:t>
    </dgm:pt>
    <dgm:pt modelId="{5B9AB246-0045-43D3-8399-0A12F6F0257F}">
      <dgm:prSet phldrT="[Tekst]"/>
      <dgm:spPr/>
      <dgm:t>
        <a:bodyPr/>
        <a:lstStyle/>
        <a:p>
          <a:r>
            <a:rPr lang="en-GB" dirty="0"/>
            <a:t>Beschrijving van de noden van Jan De Nul</a:t>
          </a:r>
          <a:endParaRPr lang="nl-BE" dirty="0"/>
        </a:p>
      </dgm:t>
    </dgm:pt>
    <dgm:pt modelId="{CAD1D8AC-BCC4-4335-86A3-A3F77DDEA06D}" type="parTrans" cxnId="{25209A48-CB1B-4706-8A8D-4EAB263328B3}">
      <dgm:prSet/>
      <dgm:spPr/>
      <dgm:t>
        <a:bodyPr/>
        <a:lstStyle/>
        <a:p>
          <a:endParaRPr lang="nl-BE"/>
        </a:p>
      </dgm:t>
    </dgm:pt>
    <dgm:pt modelId="{8063E02D-383E-4A07-8484-880F6004D183}" type="sibTrans" cxnId="{25209A48-CB1B-4706-8A8D-4EAB263328B3}">
      <dgm:prSet/>
      <dgm:spPr/>
      <dgm:t>
        <a:bodyPr/>
        <a:lstStyle/>
        <a:p>
          <a:endParaRPr lang="nl-BE"/>
        </a:p>
      </dgm:t>
    </dgm:pt>
    <dgm:pt modelId="{C0C36183-B2AA-48BD-B05C-02CDEE15D3EF}">
      <dgm:prSet phldrT="[Tekst]"/>
      <dgm:spPr/>
      <dgm:t>
        <a:bodyPr/>
        <a:lstStyle/>
        <a:p>
          <a:r>
            <a:rPr lang="en-GB" dirty="0"/>
            <a:t>Vertalen naar doelstellingen (5)</a:t>
          </a:r>
          <a:endParaRPr lang="nl-BE" dirty="0"/>
        </a:p>
      </dgm:t>
    </dgm:pt>
    <dgm:pt modelId="{6940EE3B-BE47-4661-95B5-1A5EAC297AE2}" type="parTrans" cxnId="{452D8694-6FB3-4CF0-9D8F-F430F761DB87}">
      <dgm:prSet/>
      <dgm:spPr/>
      <dgm:t>
        <a:bodyPr/>
        <a:lstStyle/>
        <a:p>
          <a:endParaRPr lang="nl-BE"/>
        </a:p>
      </dgm:t>
    </dgm:pt>
    <dgm:pt modelId="{8F978595-E43E-45CA-B9A2-9E08C61F70A0}" type="sibTrans" cxnId="{452D8694-6FB3-4CF0-9D8F-F430F761DB87}">
      <dgm:prSet/>
      <dgm:spPr/>
      <dgm:t>
        <a:bodyPr/>
        <a:lstStyle/>
        <a:p>
          <a:endParaRPr lang="nl-BE"/>
        </a:p>
      </dgm:t>
    </dgm:pt>
    <dgm:pt modelId="{D060CFE8-9C99-4B42-BD24-B2F66ABFD73D}">
      <dgm:prSet phldrT="[Tekst]"/>
      <dgm:spPr/>
      <dgm:t>
        <a:bodyPr/>
        <a:lstStyle/>
        <a:p>
          <a:r>
            <a:rPr lang="en-GB" dirty="0"/>
            <a:t>Gebruikersaspecten</a:t>
          </a:r>
          <a:endParaRPr lang="nl-BE" dirty="0"/>
        </a:p>
      </dgm:t>
    </dgm:pt>
    <dgm:pt modelId="{00938BDD-090F-4A94-A7A4-A223806064F7}" type="parTrans" cxnId="{1C462E47-BA62-4B5F-9EA9-481BCFA9121A}">
      <dgm:prSet/>
      <dgm:spPr/>
      <dgm:t>
        <a:bodyPr/>
        <a:lstStyle/>
        <a:p>
          <a:endParaRPr lang="nl-BE"/>
        </a:p>
      </dgm:t>
    </dgm:pt>
    <dgm:pt modelId="{FC5AB660-7C3D-403C-93C0-6D7479310064}" type="sibTrans" cxnId="{1C462E47-BA62-4B5F-9EA9-481BCFA9121A}">
      <dgm:prSet/>
      <dgm:spPr/>
      <dgm:t>
        <a:bodyPr/>
        <a:lstStyle/>
        <a:p>
          <a:endParaRPr lang="nl-BE"/>
        </a:p>
      </dgm:t>
    </dgm:pt>
    <dgm:pt modelId="{7EFA2185-B96A-45D0-AEC9-0B2F3E77B99F}">
      <dgm:prSet phldrT="[Tekst]"/>
      <dgm:spPr/>
      <dgm:t>
        <a:bodyPr/>
        <a:lstStyle/>
        <a:p>
          <a:r>
            <a:rPr lang="en-GB" dirty="0"/>
            <a:t>Databankmodel</a:t>
          </a:r>
          <a:endParaRPr lang="nl-BE" dirty="0"/>
        </a:p>
      </dgm:t>
    </dgm:pt>
    <dgm:pt modelId="{97FE8FED-FED4-4EC1-B480-98EF722EB01D}" type="parTrans" cxnId="{6486C512-68DE-42EB-A22A-3FA29A7217BF}">
      <dgm:prSet/>
      <dgm:spPr/>
      <dgm:t>
        <a:bodyPr/>
        <a:lstStyle/>
        <a:p>
          <a:endParaRPr lang="nl-BE"/>
        </a:p>
      </dgm:t>
    </dgm:pt>
    <dgm:pt modelId="{0E4153D5-4912-412C-A0DF-4A6B6F8236C1}" type="sibTrans" cxnId="{6486C512-68DE-42EB-A22A-3FA29A7217BF}">
      <dgm:prSet/>
      <dgm:spPr/>
      <dgm:t>
        <a:bodyPr/>
        <a:lstStyle/>
        <a:p>
          <a:endParaRPr lang="nl-BE"/>
        </a:p>
      </dgm:t>
    </dgm:pt>
    <dgm:pt modelId="{52099E98-AACD-4823-BE3F-2D033C2878CC}">
      <dgm:prSet phldrT="[Tekst]"/>
      <dgm:spPr/>
      <dgm:t>
        <a:bodyPr/>
        <a:lstStyle/>
        <a:p>
          <a:r>
            <a:rPr lang="en-GB" dirty="0"/>
            <a:t>Webapplicatie</a:t>
          </a:r>
          <a:endParaRPr lang="nl-BE" dirty="0"/>
        </a:p>
      </dgm:t>
    </dgm:pt>
    <dgm:pt modelId="{2E93DD84-0C6E-4FFD-909D-B0CBD3964813}" type="parTrans" cxnId="{B54E8ABD-1DB8-4290-AD1F-6DFBE54C63B1}">
      <dgm:prSet/>
      <dgm:spPr/>
      <dgm:t>
        <a:bodyPr/>
        <a:lstStyle/>
        <a:p>
          <a:endParaRPr lang="nl-BE"/>
        </a:p>
      </dgm:t>
    </dgm:pt>
    <dgm:pt modelId="{F7CE5F43-E785-4B45-910D-02E0120E8976}" type="sibTrans" cxnId="{B54E8ABD-1DB8-4290-AD1F-6DFBE54C63B1}">
      <dgm:prSet/>
      <dgm:spPr/>
      <dgm:t>
        <a:bodyPr/>
        <a:lstStyle/>
        <a:p>
          <a:endParaRPr lang="nl-BE"/>
        </a:p>
      </dgm:t>
    </dgm:pt>
    <dgm:pt modelId="{AE07A2F9-2B91-4F5B-A50B-617B1E1C4429}">
      <dgm:prSet phldrT="[Tekst]"/>
      <dgm:spPr/>
      <dgm:t>
        <a:bodyPr/>
        <a:lstStyle/>
        <a:p>
          <a:r>
            <a:rPr lang="en-GB" dirty="0"/>
            <a:t>Systeemarchitectuur</a:t>
          </a:r>
          <a:endParaRPr lang="nl-BE" dirty="0"/>
        </a:p>
      </dgm:t>
    </dgm:pt>
    <dgm:pt modelId="{3DDA8F0E-73E8-4660-8043-665E8C413756}" type="parTrans" cxnId="{F5455EB7-D511-4C83-899D-6FEAEA2674EE}">
      <dgm:prSet/>
      <dgm:spPr/>
      <dgm:t>
        <a:bodyPr/>
        <a:lstStyle/>
        <a:p>
          <a:endParaRPr lang="nl-BE"/>
        </a:p>
      </dgm:t>
    </dgm:pt>
    <dgm:pt modelId="{6688ED6F-1090-41D9-B769-18EC5FEECF11}" type="sibTrans" cxnId="{F5455EB7-D511-4C83-899D-6FEAEA2674EE}">
      <dgm:prSet/>
      <dgm:spPr/>
      <dgm:t>
        <a:bodyPr/>
        <a:lstStyle/>
        <a:p>
          <a:endParaRPr lang="nl-BE"/>
        </a:p>
      </dgm:t>
    </dgm:pt>
    <dgm:pt modelId="{B6DACAD0-B219-4BB7-8171-1509ACE30766}">
      <dgm:prSet phldrT="[Tekst]"/>
      <dgm:spPr/>
      <dgm:t>
        <a:bodyPr/>
        <a:lstStyle/>
        <a:p>
          <a:r>
            <a:rPr lang="en-GB" dirty="0"/>
            <a:t>Microsoft SQL Server 2019</a:t>
          </a:r>
          <a:endParaRPr lang="nl-BE" dirty="0"/>
        </a:p>
      </dgm:t>
    </dgm:pt>
    <dgm:pt modelId="{1EF6F801-F542-491F-9001-7C747783630A}" type="parTrans" cxnId="{70845198-4FE6-4CFC-995D-7F7A61AABD2A}">
      <dgm:prSet/>
      <dgm:spPr/>
      <dgm:t>
        <a:bodyPr/>
        <a:lstStyle/>
        <a:p>
          <a:endParaRPr lang="nl-BE"/>
        </a:p>
      </dgm:t>
    </dgm:pt>
    <dgm:pt modelId="{7BDD7312-2C0F-4F33-9E9B-3C7A2E62F818}" type="sibTrans" cxnId="{70845198-4FE6-4CFC-995D-7F7A61AABD2A}">
      <dgm:prSet/>
      <dgm:spPr/>
      <dgm:t>
        <a:bodyPr/>
        <a:lstStyle/>
        <a:p>
          <a:endParaRPr lang="nl-BE"/>
        </a:p>
      </dgm:t>
    </dgm:pt>
    <dgm:pt modelId="{637AFD44-0D14-4E03-99AB-EAD89734A86D}">
      <dgm:prSet phldrT="[Tekst]"/>
      <dgm:spPr/>
      <dgm:t>
        <a:bodyPr/>
        <a:lstStyle/>
        <a:p>
          <a:r>
            <a:rPr lang="en-GB" dirty="0"/>
            <a:t>ASP.NET MVC 5</a:t>
          </a:r>
          <a:endParaRPr lang="nl-BE" dirty="0"/>
        </a:p>
      </dgm:t>
    </dgm:pt>
    <dgm:pt modelId="{AE9E12F0-C25E-43ED-9174-0D91551EAC05}" type="parTrans" cxnId="{D5F6EBD3-DD63-4066-9552-BDB6269F84BB}">
      <dgm:prSet/>
      <dgm:spPr/>
      <dgm:t>
        <a:bodyPr/>
        <a:lstStyle/>
        <a:p>
          <a:endParaRPr lang="nl-BE"/>
        </a:p>
      </dgm:t>
    </dgm:pt>
    <dgm:pt modelId="{E4FE5B2E-D766-4C07-B2D3-08E22D59C90E}" type="sibTrans" cxnId="{D5F6EBD3-DD63-4066-9552-BDB6269F84BB}">
      <dgm:prSet/>
      <dgm:spPr/>
      <dgm:t>
        <a:bodyPr/>
        <a:lstStyle/>
        <a:p>
          <a:endParaRPr lang="nl-BE"/>
        </a:p>
      </dgm:t>
    </dgm:pt>
    <dgm:pt modelId="{EC5A14F6-7F4C-4711-BABC-316F5E8DEEF1}">
      <dgm:prSet phldrT="[Tekst]"/>
      <dgm:spPr/>
      <dgm:t>
        <a:bodyPr/>
        <a:lstStyle/>
        <a:p>
          <a:r>
            <a:rPr lang="en-GB" dirty="0"/>
            <a:t>Visualisatie</a:t>
          </a:r>
          <a:endParaRPr lang="nl-BE" dirty="0"/>
        </a:p>
      </dgm:t>
    </dgm:pt>
    <dgm:pt modelId="{DDD68AB2-E89F-41A0-AA64-9CAB1FCF3C1A}" type="parTrans" cxnId="{3F1C6F3F-343F-4445-9EA1-F0E94C07BE79}">
      <dgm:prSet/>
      <dgm:spPr/>
      <dgm:t>
        <a:bodyPr/>
        <a:lstStyle/>
        <a:p>
          <a:endParaRPr lang="nl-BE"/>
        </a:p>
      </dgm:t>
    </dgm:pt>
    <dgm:pt modelId="{16BD6CD4-384C-4017-B884-A4E412A32B71}" type="sibTrans" cxnId="{3F1C6F3F-343F-4445-9EA1-F0E94C07BE79}">
      <dgm:prSet/>
      <dgm:spPr/>
      <dgm:t>
        <a:bodyPr/>
        <a:lstStyle/>
        <a:p>
          <a:endParaRPr lang="nl-BE"/>
        </a:p>
      </dgm:t>
    </dgm:pt>
    <dgm:pt modelId="{82A6413D-EB9C-4480-BA24-1F35301D846F}">
      <dgm:prSet phldrT="[Tekst]"/>
      <dgm:spPr/>
      <dgm:t>
        <a:bodyPr/>
        <a:lstStyle/>
        <a:p>
          <a:r>
            <a:rPr lang="en-GB" dirty="0"/>
            <a:t>Entity Framework 6</a:t>
          </a:r>
          <a:endParaRPr lang="nl-BE" dirty="0"/>
        </a:p>
      </dgm:t>
    </dgm:pt>
    <dgm:pt modelId="{125378F1-1D5D-4987-A6F8-B392497D8937}" type="parTrans" cxnId="{CD162982-D144-44E9-A321-4FCF4B895EA6}">
      <dgm:prSet/>
      <dgm:spPr/>
      <dgm:t>
        <a:bodyPr/>
        <a:lstStyle/>
        <a:p>
          <a:endParaRPr lang="nl-BE"/>
        </a:p>
      </dgm:t>
    </dgm:pt>
    <dgm:pt modelId="{37D93D6D-932C-4570-A01C-ADDAD23F8672}" type="sibTrans" cxnId="{CD162982-D144-44E9-A321-4FCF4B895EA6}">
      <dgm:prSet/>
      <dgm:spPr/>
      <dgm:t>
        <a:bodyPr/>
        <a:lstStyle/>
        <a:p>
          <a:endParaRPr lang="nl-BE"/>
        </a:p>
      </dgm:t>
    </dgm:pt>
    <dgm:pt modelId="{B9796F2B-45B7-4602-8441-327E405972D7}" type="pres">
      <dgm:prSet presAssocID="{17E4E21A-9B9F-466B-80A6-6966B4EF074B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8B0A0F45-0092-4830-94C9-71F83CF59E1C}" type="pres">
      <dgm:prSet presAssocID="{E433BB77-94F4-4C62-AED1-A2541B6CD8BF}" presName="circle1" presStyleLbl="node1" presStyleIdx="0" presStyleCnt="3"/>
      <dgm:spPr/>
    </dgm:pt>
    <dgm:pt modelId="{21682F7B-9A24-4446-9ED6-319762A1B14F}" type="pres">
      <dgm:prSet presAssocID="{E433BB77-94F4-4C62-AED1-A2541B6CD8BF}" presName="space" presStyleCnt="0"/>
      <dgm:spPr/>
    </dgm:pt>
    <dgm:pt modelId="{4A23C392-BA28-4B07-BB96-17F16916CAAE}" type="pres">
      <dgm:prSet presAssocID="{E433BB77-94F4-4C62-AED1-A2541B6CD8BF}" presName="rect1" presStyleLbl="alignAcc1" presStyleIdx="0" presStyleCnt="3"/>
      <dgm:spPr/>
      <dgm:t>
        <a:bodyPr/>
        <a:lstStyle/>
        <a:p>
          <a:endParaRPr lang="nl-BE"/>
        </a:p>
      </dgm:t>
    </dgm:pt>
    <dgm:pt modelId="{C093C916-BC30-40A1-A395-5CC883234790}" type="pres">
      <dgm:prSet presAssocID="{D060CFE8-9C99-4B42-BD24-B2F66ABFD73D}" presName="vertSpace2" presStyleLbl="node1" presStyleIdx="0" presStyleCnt="3"/>
      <dgm:spPr/>
    </dgm:pt>
    <dgm:pt modelId="{59088CE1-A656-465B-A652-D7AB34CCAF34}" type="pres">
      <dgm:prSet presAssocID="{D060CFE8-9C99-4B42-BD24-B2F66ABFD73D}" presName="circle2" presStyleLbl="node1" presStyleIdx="1" presStyleCnt="3"/>
      <dgm:spPr/>
    </dgm:pt>
    <dgm:pt modelId="{7EC641B0-4907-4578-A2F3-865FC8F780C9}" type="pres">
      <dgm:prSet presAssocID="{D060CFE8-9C99-4B42-BD24-B2F66ABFD73D}" presName="rect2" presStyleLbl="alignAcc1" presStyleIdx="1" presStyleCnt="3"/>
      <dgm:spPr/>
      <dgm:t>
        <a:bodyPr/>
        <a:lstStyle/>
        <a:p>
          <a:endParaRPr lang="nl-BE"/>
        </a:p>
      </dgm:t>
    </dgm:pt>
    <dgm:pt modelId="{7ADD6A54-F999-4343-9584-29738CB30542}" type="pres">
      <dgm:prSet presAssocID="{AE07A2F9-2B91-4F5B-A50B-617B1E1C4429}" presName="vertSpace3" presStyleLbl="node1" presStyleIdx="1" presStyleCnt="3"/>
      <dgm:spPr/>
    </dgm:pt>
    <dgm:pt modelId="{6E4C1EFC-0267-45C1-89C5-457B4223610C}" type="pres">
      <dgm:prSet presAssocID="{AE07A2F9-2B91-4F5B-A50B-617B1E1C4429}" presName="circle3" presStyleLbl="node1" presStyleIdx="2" presStyleCnt="3"/>
      <dgm:spPr/>
    </dgm:pt>
    <dgm:pt modelId="{643C21CA-F75F-4DCB-AAB5-78256B077BC6}" type="pres">
      <dgm:prSet presAssocID="{AE07A2F9-2B91-4F5B-A50B-617B1E1C4429}" presName="rect3" presStyleLbl="alignAcc1" presStyleIdx="2" presStyleCnt="3"/>
      <dgm:spPr/>
      <dgm:t>
        <a:bodyPr/>
        <a:lstStyle/>
        <a:p>
          <a:endParaRPr lang="nl-BE"/>
        </a:p>
      </dgm:t>
    </dgm:pt>
    <dgm:pt modelId="{A5769C12-038C-47F2-9448-CA90DCD3A01B}" type="pres">
      <dgm:prSet presAssocID="{E433BB77-94F4-4C62-AED1-A2541B6CD8BF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F4432657-AB9A-4780-9058-2860926F4C29}" type="pres">
      <dgm:prSet presAssocID="{E433BB77-94F4-4C62-AED1-A2541B6CD8BF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853777EA-0ADA-445E-8881-0DC334908930}" type="pres">
      <dgm:prSet presAssocID="{D060CFE8-9C99-4B42-BD24-B2F66ABFD73D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396AB1EF-AB93-4BEF-BFE1-BB2B7E5CE506}" type="pres">
      <dgm:prSet presAssocID="{D060CFE8-9C99-4B42-BD24-B2F66ABFD73D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A3269892-76F0-42FA-843A-6C3668D662D7}" type="pres">
      <dgm:prSet presAssocID="{AE07A2F9-2B91-4F5B-A50B-617B1E1C4429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24F3AAF5-687C-4DE0-93B1-41E7614B8183}" type="pres">
      <dgm:prSet presAssocID="{AE07A2F9-2B91-4F5B-A50B-617B1E1C4429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CD162982-D144-44E9-A321-4FCF4B895EA6}" srcId="{AE07A2F9-2B91-4F5B-A50B-617B1E1C4429}" destId="{82A6413D-EB9C-4480-BA24-1F35301D846F}" srcOrd="1" destOrd="0" parTransId="{125378F1-1D5D-4987-A6F8-B392497D8937}" sibTransId="{37D93D6D-932C-4570-A01C-ADDAD23F8672}"/>
    <dgm:cxn modelId="{DCC487DA-ECF2-4FE7-97B9-4B37C435478E}" type="presOf" srcId="{D060CFE8-9C99-4B42-BD24-B2F66ABFD73D}" destId="{7EC641B0-4907-4578-A2F3-865FC8F780C9}" srcOrd="0" destOrd="0" presId="urn:microsoft.com/office/officeart/2005/8/layout/target3"/>
    <dgm:cxn modelId="{6486C512-68DE-42EB-A22A-3FA29A7217BF}" srcId="{D060CFE8-9C99-4B42-BD24-B2F66ABFD73D}" destId="{7EFA2185-B96A-45D0-AEC9-0B2F3E77B99F}" srcOrd="0" destOrd="0" parTransId="{97FE8FED-FED4-4EC1-B480-98EF722EB01D}" sibTransId="{0E4153D5-4912-412C-A0DF-4A6B6F8236C1}"/>
    <dgm:cxn modelId="{0D6F9A3C-1A9E-4624-BC30-3E12D5B39FCE}" type="presOf" srcId="{E433BB77-94F4-4C62-AED1-A2541B6CD8BF}" destId="{4A23C392-BA28-4B07-BB96-17F16916CAAE}" srcOrd="0" destOrd="0" presId="urn:microsoft.com/office/officeart/2005/8/layout/target3"/>
    <dgm:cxn modelId="{82AAE88E-2087-4DAB-AE07-3121A80C883C}" type="presOf" srcId="{7EFA2185-B96A-45D0-AEC9-0B2F3E77B99F}" destId="{396AB1EF-AB93-4BEF-BFE1-BB2B7E5CE506}" srcOrd="0" destOrd="0" presId="urn:microsoft.com/office/officeart/2005/8/layout/target3"/>
    <dgm:cxn modelId="{72B2F158-51B6-4AE1-A6FC-16CE85B17434}" type="presOf" srcId="{AE07A2F9-2B91-4F5B-A50B-617B1E1C4429}" destId="{643C21CA-F75F-4DCB-AAB5-78256B077BC6}" srcOrd="0" destOrd="0" presId="urn:microsoft.com/office/officeart/2005/8/layout/target3"/>
    <dgm:cxn modelId="{3F1C6F3F-343F-4445-9EA1-F0E94C07BE79}" srcId="{D060CFE8-9C99-4B42-BD24-B2F66ABFD73D}" destId="{EC5A14F6-7F4C-4711-BABC-316F5E8DEEF1}" srcOrd="2" destOrd="0" parTransId="{DDD68AB2-E89F-41A0-AA64-9CAB1FCF3C1A}" sibTransId="{16BD6CD4-384C-4017-B884-A4E412A32B71}"/>
    <dgm:cxn modelId="{1AD6B94B-8315-44AC-88FB-8694A4D5D017}" type="presOf" srcId="{C0C36183-B2AA-48BD-B05C-02CDEE15D3EF}" destId="{F4432657-AB9A-4780-9058-2860926F4C29}" srcOrd="0" destOrd="1" presId="urn:microsoft.com/office/officeart/2005/8/layout/target3"/>
    <dgm:cxn modelId="{70845198-4FE6-4CFC-995D-7F7A61AABD2A}" srcId="{AE07A2F9-2B91-4F5B-A50B-617B1E1C4429}" destId="{B6DACAD0-B219-4BB7-8171-1509ACE30766}" srcOrd="0" destOrd="0" parTransId="{1EF6F801-F542-491F-9001-7C747783630A}" sibTransId="{7BDD7312-2C0F-4F33-9E9B-3C7A2E62F818}"/>
    <dgm:cxn modelId="{D5F6EBD3-DD63-4066-9552-BDB6269F84BB}" srcId="{AE07A2F9-2B91-4F5B-A50B-617B1E1C4429}" destId="{637AFD44-0D14-4E03-99AB-EAD89734A86D}" srcOrd="2" destOrd="0" parTransId="{AE9E12F0-C25E-43ED-9174-0D91551EAC05}" sibTransId="{E4FE5B2E-D766-4C07-B2D3-08E22D59C90E}"/>
    <dgm:cxn modelId="{2F2D46B0-C7B1-4B5A-955A-EE9C6DDE1534}" type="presOf" srcId="{637AFD44-0D14-4E03-99AB-EAD89734A86D}" destId="{24F3AAF5-687C-4DE0-93B1-41E7614B8183}" srcOrd="0" destOrd="2" presId="urn:microsoft.com/office/officeart/2005/8/layout/target3"/>
    <dgm:cxn modelId="{0E91A93A-1EF9-42D5-A1F6-90538D86FB50}" type="presOf" srcId="{52099E98-AACD-4823-BE3F-2D033C2878CC}" destId="{396AB1EF-AB93-4BEF-BFE1-BB2B7E5CE506}" srcOrd="0" destOrd="1" presId="urn:microsoft.com/office/officeart/2005/8/layout/target3"/>
    <dgm:cxn modelId="{452D8694-6FB3-4CF0-9D8F-F430F761DB87}" srcId="{E433BB77-94F4-4C62-AED1-A2541B6CD8BF}" destId="{C0C36183-B2AA-48BD-B05C-02CDEE15D3EF}" srcOrd="1" destOrd="0" parTransId="{6940EE3B-BE47-4661-95B5-1A5EAC297AE2}" sibTransId="{8F978595-E43E-45CA-B9A2-9E08C61F70A0}"/>
    <dgm:cxn modelId="{B54E8ABD-1DB8-4290-AD1F-6DFBE54C63B1}" srcId="{D060CFE8-9C99-4B42-BD24-B2F66ABFD73D}" destId="{52099E98-AACD-4823-BE3F-2D033C2878CC}" srcOrd="1" destOrd="0" parTransId="{2E93DD84-0C6E-4FFD-909D-B0CBD3964813}" sibTransId="{F7CE5F43-E785-4B45-910D-02E0120E8976}"/>
    <dgm:cxn modelId="{25209A48-CB1B-4706-8A8D-4EAB263328B3}" srcId="{E433BB77-94F4-4C62-AED1-A2541B6CD8BF}" destId="{5B9AB246-0045-43D3-8399-0A12F6F0257F}" srcOrd="0" destOrd="0" parTransId="{CAD1D8AC-BCC4-4335-86A3-A3F77DDEA06D}" sibTransId="{8063E02D-383E-4A07-8484-880F6004D183}"/>
    <dgm:cxn modelId="{12DA969F-5329-4344-B5AB-EEB076E06569}" type="presOf" srcId="{AE07A2F9-2B91-4F5B-A50B-617B1E1C4429}" destId="{A3269892-76F0-42FA-843A-6C3668D662D7}" srcOrd="1" destOrd="0" presId="urn:microsoft.com/office/officeart/2005/8/layout/target3"/>
    <dgm:cxn modelId="{AE9B29C2-7DE2-4F20-806E-1F13A957027D}" type="presOf" srcId="{D060CFE8-9C99-4B42-BD24-B2F66ABFD73D}" destId="{853777EA-0ADA-445E-8881-0DC334908930}" srcOrd="1" destOrd="0" presId="urn:microsoft.com/office/officeart/2005/8/layout/target3"/>
    <dgm:cxn modelId="{F5455EB7-D511-4C83-899D-6FEAEA2674EE}" srcId="{17E4E21A-9B9F-466B-80A6-6966B4EF074B}" destId="{AE07A2F9-2B91-4F5B-A50B-617B1E1C4429}" srcOrd="2" destOrd="0" parTransId="{3DDA8F0E-73E8-4660-8043-665E8C413756}" sibTransId="{6688ED6F-1090-41D9-B769-18EC5FEECF11}"/>
    <dgm:cxn modelId="{4CD74587-7CAA-492F-8F6E-EF4EA8202C9A}" type="presOf" srcId="{5B9AB246-0045-43D3-8399-0A12F6F0257F}" destId="{F4432657-AB9A-4780-9058-2860926F4C29}" srcOrd="0" destOrd="0" presId="urn:microsoft.com/office/officeart/2005/8/layout/target3"/>
    <dgm:cxn modelId="{1C462E47-BA62-4B5F-9EA9-481BCFA9121A}" srcId="{17E4E21A-9B9F-466B-80A6-6966B4EF074B}" destId="{D060CFE8-9C99-4B42-BD24-B2F66ABFD73D}" srcOrd="1" destOrd="0" parTransId="{00938BDD-090F-4A94-A7A4-A223806064F7}" sibTransId="{FC5AB660-7C3D-403C-93C0-6D7479310064}"/>
    <dgm:cxn modelId="{BA85371B-603C-44E4-9C8A-0407FE3AA50B}" srcId="{17E4E21A-9B9F-466B-80A6-6966B4EF074B}" destId="{E433BB77-94F4-4C62-AED1-A2541B6CD8BF}" srcOrd="0" destOrd="0" parTransId="{8ABA2E25-C74D-478D-BA38-8946CD878A27}" sibTransId="{E76B9EA2-9E4D-4873-A2EE-313B41AEB57B}"/>
    <dgm:cxn modelId="{237DCD8E-E0BA-4998-AACA-2A8182435242}" type="presOf" srcId="{B6DACAD0-B219-4BB7-8171-1509ACE30766}" destId="{24F3AAF5-687C-4DE0-93B1-41E7614B8183}" srcOrd="0" destOrd="0" presId="urn:microsoft.com/office/officeart/2005/8/layout/target3"/>
    <dgm:cxn modelId="{70131B34-77F6-4074-B547-9F72004B65B9}" type="presOf" srcId="{17E4E21A-9B9F-466B-80A6-6966B4EF074B}" destId="{B9796F2B-45B7-4602-8441-327E405972D7}" srcOrd="0" destOrd="0" presId="urn:microsoft.com/office/officeart/2005/8/layout/target3"/>
    <dgm:cxn modelId="{7B6ECD30-D757-408D-A4D4-C25E744A034A}" type="presOf" srcId="{EC5A14F6-7F4C-4711-BABC-316F5E8DEEF1}" destId="{396AB1EF-AB93-4BEF-BFE1-BB2B7E5CE506}" srcOrd="0" destOrd="2" presId="urn:microsoft.com/office/officeart/2005/8/layout/target3"/>
    <dgm:cxn modelId="{9983AB5E-6C84-4B9D-88C6-19D24B8C8512}" type="presOf" srcId="{E433BB77-94F4-4C62-AED1-A2541B6CD8BF}" destId="{A5769C12-038C-47F2-9448-CA90DCD3A01B}" srcOrd="1" destOrd="0" presId="urn:microsoft.com/office/officeart/2005/8/layout/target3"/>
    <dgm:cxn modelId="{319AEA9D-6333-4D1D-9417-D893E28CA39B}" type="presOf" srcId="{82A6413D-EB9C-4480-BA24-1F35301D846F}" destId="{24F3AAF5-687C-4DE0-93B1-41E7614B8183}" srcOrd="0" destOrd="1" presId="urn:microsoft.com/office/officeart/2005/8/layout/target3"/>
    <dgm:cxn modelId="{D18D2353-1828-4982-A5D1-3CE16611675A}" type="presParOf" srcId="{B9796F2B-45B7-4602-8441-327E405972D7}" destId="{8B0A0F45-0092-4830-94C9-71F83CF59E1C}" srcOrd="0" destOrd="0" presId="urn:microsoft.com/office/officeart/2005/8/layout/target3"/>
    <dgm:cxn modelId="{6410405A-886D-43D3-A423-72C70AAE652B}" type="presParOf" srcId="{B9796F2B-45B7-4602-8441-327E405972D7}" destId="{21682F7B-9A24-4446-9ED6-319762A1B14F}" srcOrd="1" destOrd="0" presId="urn:microsoft.com/office/officeart/2005/8/layout/target3"/>
    <dgm:cxn modelId="{91D0DF5E-4C19-4FD3-A4F8-1DA27EC8260C}" type="presParOf" srcId="{B9796F2B-45B7-4602-8441-327E405972D7}" destId="{4A23C392-BA28-4B07-BB96-17F16916CAAE}" srcOrd="2" destOrd="0" presId="urn:microsoft.com/office/officeart/2005/8/layout/target3"/>
    <dgm:cxn modelId="{CD824E0F-BFF9-40E8-9B57-1C2CB08C82A8}" type="presParOf" srcId="{B9796F2B-45B7-4602-8441-327E405972D7}" destId="{C093C916-BC30-40A1-A395-5CC883234790}" srcOrd="3" destOrd="0" presId="urn:microsoft.com/office/officeart/2005/8/layout/target3"/>
    <dgm:cxn modelId="{53EE9730-3C6A-4DB9-A8AD-ABED8E4E6CCF}" type="presParOf" srcId="{B9796F2B-45B7-4602-8441-327E405972D7}" destId="{59088CE1-A656-465B-A652-D7AB34CCAF34}" srcOrd="4" destOrd="0" presId="urn:microsoft.com/office/officeart/2005/8/layout/target3"/>
    <dgm:cxn modelId="{7C01BBE5-2077-4D98-9F1F-9AA58907F673}" type="presParOf" srcId="{B9796F2B-45B7-4602-8441-327E405972D7}" destId="{7EC641B0-4907-4578-A2F3-865FC8F780C9}" srcOrd="5" destOrd="0" presId="urn:microsoft.com/office/officeart/2005/8/layout/target3"/>
    <dgm:cxn modelId="{9C6CFC64-727D-4FF4-A006-A3B35E0114B2}" type="presParOf" srcId="{B9796F2B-45B7-4602-8441-327E405972D7}" destId="{7ADD6A54-F999-4343-9584-29738CB30542}" srcOrd="6" destOrd="0" presId="urn:microsoft.com/office/officeart/2005/8/layout/target3"/>
    <dgm:cxn modelId="{706FF5A2-D2DE-4B1F-88C8-71E05411997D}" type="presParOf" srcId="{B9796F2B-45B7-4602-8441-327E405972D7}" destId="{6E4C1EFC-0267-45C1-89C5-457B4223610C}" srcOrd="7" destOrd="0" presId="urn:microsoft.com/office/officeart/2005/8/layout/target3"/>
    <dgm:cxn modelId="{F1E00E3F-EE39-41FA-B3A6-AF3B718855A6}" type="presParOf" srcId="{B9796F2B-45B7-4602-8441-327E405972D7}" destId="{643C21CA-F75F-4DCB-AAB5-78256B077BC6}" srcOrd="8" destOrd="0" presId="urn:microsoft.com/office/officeart/2005/8/layout/target3"/>
    <dgm:cxn modelId="{D17A9A73-8B76-4B1A-BF4D-692C26D6683B}" type="presParOf" srcId="{B9796F2B-45B7-4602-8441-327E405972D7}" destId="{A5769C12-038C-47F2-9448-CA90DCD3A01B}" srcOrd="9" destOrd="0" presId="urn:microsoft.com/office/officeart/2005/8/layout/target3"/>
    <dgm:cxn modelId="{00FF0E12-43FE-46A2-9FDF-1B006AD209A5}" type="presParOf" srcId="{B9796F2B-45B7-4602-8441-327E405972D7}" destId="{F4432657-AB9A-4780-9058-2860926F4C29}" srcOrd="10" destOrd="0" presId="urn:microsoft.com/office/officeart/2005/8/layout/target3"/>
    <dgm:cxn modelId="{3DDEA5FA-DFB6-41D8-BF3E-F225B78BE865}" type="presParOf" srcId="{B9796F2B-45B7-4602-8441-327E405972D7}" destId="{853777EA-0ADA-445E-8881-0DC334908930}" srcOrd="11" destOrd="0" presId="urn:microsoft.com/office/officeart/2005/8/layout/target3"/>
    <dgm:cxn modelId="{419F4939-8E2C-45F1-B17F-FF778C3720E2}" type="presParOf" srcId="{B9796F2B-45B7-4602-8441-327E405972D7}" destId="{396AB1EF-AB93-4BEF-BFE1-BB2B7E5CE506}" srcOrd="12" destOrd="0" presId="urn:microsoft.com/office/officeart/2005/8/layout/target3"/>
    <dgm:cxn modelId="{1CBFCF45-737C-47D3-9E5F-648583EB2A71}" type="presParOf" srcId="{B9796F2B-45B7-4602-8441-327E405972D7}" destId="{A3269892-76F0-42FA-843A-6C3668D662D7}" srcOrd="13" destOrd="0" presId="urn:microsoft.com/office/officeart/2005/8/layout/target3"/>
    <dgm:cxn modelId="{BA2463D1-5512-4B61-9CA6-4ED1E6E24404}" type="presParOf" srcId="{B9796F2B-45B7-4602-8441-327E405972D7}" destId="{24F3AAF5-687C-4DE0-93B1-41E7614B8183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A0F45-0092-4830-94C9-71F83CF59E1C}">
      <dsp:nvSpPr>
        <dsp:cNvPr id="0" name=""/>
        <dsp:cNvSpPr/>
      </dsp:nvSpPr>
      <dsp:spPr>
        <a:xfrm>
          <a:off x="0" y="0"/>
          <a:ext cx="4023360" cy="402336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3C392-BA28-4B07-BB96-17F16916CAAE}">
      <dsp:nvSpPr>
        <dsp:cNvPr id="0" name=""/>
        <dsp:cNvSpPr/>
      </dsp:nvSpPr>
      <dsp:spPr>
        <a:xfrm>
          <a:off x="2011680" y="0"/>
          <a:ext cx="8046720" cy="40233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/>
            <a:t>Context</a:t>
          </a:r>
          <a:endParaRPr lang="nl-BE" sz="3000" kern="1200" dirty="0"/>
        </a:p>
      </dsp:txBody>
      <dsp:txXfrm>
        <a:off x="2011680" y="0"/>
        <a:ext cx="4023360" cy="1207010"/>
      </dsp:txXfrm>
    </dsp:sp>
    <dsp:sp modelId="{59088CE1-A656-465B-A652-D7AB34CCAF34}">
      <dsp:nvSpPr>
        <dsp:cNvPr id="0" name=""/>
        <dsp:cNvSpPr/>
      </dsp:nvSpPr>
      <dsp:spPr>
        <a:xfrm>
          <a:off x="704089" y="1207010"/>
          <a:ext cx="2615181" cy="261518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641B0-4907-4578-A2F3-865FC8F780C9}">
      <dsp:nvSpPr>
        <dsp:cNvPr id="0" name=""/>
        <dsp:cNvSpPr/>
      </dsp:nvSpPr>
      <dsp:spPr>
        <a:xfrm>
          <a:off x="2011680" y="1207010"/>
          <a:ext cx="8046720" cy="261518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/>
            <a:t>Gebruikersaspecten</a:t>
          </a:r>
          <a:endParaRPr lang="nl-BE" sz="3000" kern="1200" dirty="0"/>
        </a:p>
      </dsp:txBody>
      <dsp:txXfrm>
        <a:off x="2011680" y="1207010"/>
        <a:ext cx="4023360" cy="1207006"/>
      </dsp:txXfrm>
    </dsp:sp>
    <dsp:sp modelId="{6E4C1EFC-0267-45C1-89C5-457B4223610C}">
      <dsp:nvSpPr>
        <dsp:cNvPr id="0" name=""/>
        <dsp:cNvSpPr/>
      </dsp:nvSpPr>
      <dsp:spPr>
        <a:xfrm>
          <a:off x="1408176" y="2414017"/>
          <a:ext cx="1207006" cy="120700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C21CA-F75F-4DCB-AAB5-78256B077BC6}">
      <dsp:nvSpPr>
        <dsp:cNvPr id="0" name=""/>
        <dsp:cNvSpPr/>
      </dsp:nvSpPr>
      <dsp:spPr>
        <a:xfrm>
          <a:off x="2011680" y="2414017"/>
          <a:ext cx="8046720" cy="120700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/>
            <a:t>Systeemarchitectuur</a:t>
          </a:r>
          <a:endParaRPr lang="nl-BE" sz="3000" kern="1200" dirty="0"/>
        </a:p>
      </dsp:txBody>
      <dsp:txXfrm>
        <a:off x="2011680" y="2414017"/>
        <a:ext cx="4023360" cy="1207006"/>
      </dsp:txXfrm>
    </dsp:sp>
    <dsp:sp modelId="{F4432657-AB9A-4780-9058-2860926F4C29}">
      <dsp:nvSpPr>
        <dsp:cNvPr id="0" name=""/>
        <dsp:cNvSpPr/>
      </dsp:nvSpPr>
      <dsp:spPr>
        <a:xfrm>
          <a:off x="6035039" y="0"/>
          <a:ext cx="4023360" cy="120701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/>
            <a:t>Beschrijving van de noden van Jan De Nul</a:t>
          </a:r>
          <a:endParaRPr lang="nl-B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/>
            <a:t>Vertalen naar doelstellingen (5)</a:t>
          </a:r>
          <a:endParaRPr lang="nl-BE" sz="2200" kern="1200" dirty="0"/>
        </a:p>
      </dsp:txBody>
      <dsp:txXfrm>
        <a:off x="6035039" y="0"/>
        <a:ext cx="4023360" cy="1207010"/>
      </dsp:txXfrm>
    </dsp:sp>
    <dsp:sp modelId="{396AB1EF-AB93-4BEF-BFE1-BB2B7E5CE506}">
      <dsp:nvSpPr>
        <dsp:cNvPr id="0" name=""/>
        <dsp:cNvSpPr/>
      </dsp:nvSpPr>
      <dsp:spPr>
        <a:xfrm>
          <a:off x="6035039" y="1207010"/>
          <a:ext cx="4023360" cy="120700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/>
            <a:t>Databankmodel</a:t>
          </a:r>
          <a:endParaRPr lang="nl-B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/>
            <a:t>Webapplicatie</a:t>
          </a:r>
          <a:endParaRPr lang="nl-B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/>
            <a:t>Visualisatie</a:t>
          </a:r>
          <a:endParaRPr lang="nl-BE" sz="2200" kern="1200" dirty="0"/>
        </a:p>
      </dsp:txBody>
      <dsp:txXfrm>
        <a:off x="6035039" y="1207010"/>
        <a:ext cx="4023360" cy="1207006"/>
      </dsp:txXfrm>
    </dsp:sp>
    <dsp:sp modelId="{24F3AAF5-687C-4DE0-93B1-41E7614B8183}">
      <dsp:nvSpPr>
        <dsp:cNvPr id="0" name=""/>
        <dsp:cNvSpPr/>
      </dsp:nvSpPr>
      <dsp:spPr>
        <a:xfrm>
          <a:off x="6035039" y="2414017"/>
          <a:ext cx="4023360" cy="120700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/>
            <a:t>Microsoft SQL Server 2019</a:t>
          </a:r>
          <a:endParaRPr lang="nl-B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/>
            <a:t>Entity Framework 6</a:t>
          </a:r>
          <a:endParaRPr lang="nl-B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200" kern="1200" dirty="0"/>
            <a:t>ASP.NET MVC 5</a:t>
          </a:r>
          <a:endParaRPr lang="nl-BE" sz="2200" kern="1200" dirty="0"/>
        </a:p>
      </dsp:txBody>
      <dsp:txXfrm>
        <a:off x="6035039" y="2414017"/>
        <a:ext cx="4023360" cy="1207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34FB8-1EEA-4A53-A61D-7886E86DA318}" type="datetimeFigureOut">
              <a:rPr lang="nl-BE" smtClean="0"/>
              <a:t>8/04/2020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00D73-668A-46B1-89A8-3453E910E08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1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400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531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044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071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684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7446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902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1844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47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21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862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419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74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Naam student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372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Naam student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718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Naam student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9609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Naam student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2340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/>
              <a:t>Naam student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049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Naam student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41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nl-BE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5572C1-3FAA-4346-9330-03EF25016D70}" type="slidenum">
              <a:rPr lang="nl-BE" smtClean="0"/>
              <a:t>‹nr.›</a:t>
            </a:fld>
            <a:endParaRPr lang="nl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5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10.m4a"/><Relationship Id="rId7" Type="http://schemas.openxmlformats.org/officeDocument/2006/relationships/image" Target="../media/image17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27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2.m4a"/><Relationship Id="rId7" Type="http://schemas.openxmlformats.org/officeDocument/2006/relationships/image" Target="../media/image17.png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3.m4a"/><Relationship Id="rId7" Type="http://schemas.openxmlformats.org/officeDocument/2006/relationships/image" Target="../media/image17.png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4.m4a"/><Relationship Id="rId7" Type="http://schemas.openxmlformats.org/officeDocument/2006/relationships/image" Target="../media/image17.png"/><Relationship Id="rId2" Type="http://schemas.microsoft.com/office/2007/relationships/media" Target="../media/media14.m4a"/><Relationship Id="rId1" Type="http://schemas.openxmlformats.org/officeDocument/2006/relationships/tags" Target="../tags/tag13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tags" Target="../tags/tag14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6.m4a"/><Relationship Id="rId7" Type="http://schemas.openxmlformats.org/officeDocument/2006/relationships/image" Target="../media/image33.png"/><Relationship Id="rId2" Type="http://schemas.microsoft.com/office/2007/relationships/media" Target="../media/media16.m4a"/><Relationship Id="rId1" Type="http://schemas.openxmlformats.org/officeDocument/2006/relationships/tags" Target="../tags/tag15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tags" Target="../tags/tag16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tags" Target="../tags/tag18.xml"/><Relationship Id="rId6" Type="http://schemas.openxmlformats.org/officeDocument/2006/relationships/image" Target="../media/image19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1.m4a"/><Relationship Id="rId7" Type="http://schemas.openxmlformats.org/officeDocument/2006/relationships/image" Target="../media/image38.png"/><Relationship Id="rId2" Type="http://schemas.microsoft.com/office/2007/relationships/media" Target="../media/media21.m4a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indpng.com/picc/m/222-2225662_explore-data-icon-png-transparent-png.png" TargetMode="External"/><Relationship Id="rId3" Type="http://schemas.openxmlformats.org/officeDocument/2006/relationships/hyperlink" Target="https://cdn4.iconfinder.com/data/icons/web-design-and-development-3-7/128/129-512.png" TargetMode="External"/><Relationship Id="rId7" Type="http://schemas.openxmlformats.org/officeDocument/2006/relationships/hyperlink" Target="https://www.jandenul.com/nl/activiteiten/bagger-en-maritieme-werken" TargetMode="External"/><Relationship Id="rId2" Type="http://schemas.openxmlformats.org/officeDocument/2006/relationships/hyperlink" Target="https://i1.pngguru.com/preview/599/520/949/server-logo-arcgis-esri-geographic-data-and-information-esri-canada-arcgis-server-computer-software-geography-png-clipart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termarklearning.com/blog/wp-content/uploads/2016/04/icon-wp-7.png" TargetMode="External"/><Relationship Id="rId11" Type="http://schemas.openxmlformats.org/officeDocument/2006/relationships/hyperlink" Target="https://docparser.com/blog/wp-content/uploads/2016/10/pdf-to-csv-1200x609.jpg" TargetMode="External"/><Relationship Id="rId5" Type="http://schemas.openxmlformats.org/officeDocument/2006/relationships/hyperlink" Target="https://www.freeiconspng.com/uploads/microsoft-sql-server-icon-7.jpg" TargetMode="External"/><Relationship Id="rId10" Type="http://schemas.openxmlformats.org/officeDocument/2006/relationships/hyperlink" Target="https://library.kissclipart.com/20180923/wow/kissclipart-icon-clipart-web-application-microsoft-azure-faf853714c8e8c8c.jpg" TargetMode="External"/><Relationship Id="rId4" Type="http://schemas.openxmlformats.org/officeDocument/2006/relationships/hyperlink" Target="https://ih1.redbubble.net/image.551068179.1692/st,small,507x507-pad,600x600,f8f8f8.u7.jpg" TargetMode="External"/><Relationship Id="rId9" Type="http://schemas.openxmlformats.org/officeDocument/2006/relationships/hyperlink" Target="https://static.thenounproject.com/png/1724670-200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audio" Target="../media/media3.m4a"/><Relationship Id="rId7" Type="http://schemas.openxmlformats.org/officeDocument/2006/relationships/image" Target="../media/image3.jpe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4.m4a"/><Relationship Id="rId7" Type="http://schemas.openxmlformats.org/officeDocument/2006/relationships/image" Target="../media/image7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.png"/><Relationship Id="rId3" Type="http://schemas.openxmlformats.org/officeDocument/2006/relationships/audio" Target="../media/media5.m4a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6.m4a"/><Relationship Id="rId7" Type="http://schemas.openxmlformats.org/officeDocument/2006/relationships/image" Target="../media/image18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7.m4a"/><Relationship Id="rId7" Type="http://schemas.openxmlformats.org/officeDocument/2006/relationships/image" Target="../media/image20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8.m4a"/><Relationship Id="rId7" Type="http://schemas.openxmlformats.org/officeDocument/2006/relationships/image" Target="../media/image22.jpg"/><Relationship Id="rId2" Type="http://schemas.openxmlformats.org/officeDocument/2006/relationships/audio" Target="NULL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9.m4a"/><Relationship Id="rId7" Type="http://schemas.openxmlformats.org/officeDocument/2006/relationships/image" Target="../media/image25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Droneplanning-tool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Groep 1</a:t>
            </a:r>
          </a:p>
          <a:p>
            <a:r>
              <a:rPr lang="en-GB" dirty="0"/>
              <a:t>Bryan Van Huyneghem – Nathan Beyne – </a:t>
            </a:r>
          </a:p>
          <a:p>
            <a:r>
              <a:rPr lang="en-GB" dirty="0"/>
              <a:t>Philip Kukoba – Niels Hauttekeete</a:t>
            </a:r>
            <a:endParaRPr lang="nl-BE" dirty="0"/>
          </a:p>
        </p:txBody>
      </p:sp>
      <p:pic>
        <p:nvPicPr>
          <p:cNvPr id="4" name="Audiobesta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2"/>
    </mc:Choice>
    <mc:Fallback xmlns="">
      <p:transition spd="slow" advTm="16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>
                <a:solidFill>
                  <a:schemeClr val="tx1"/>
                </a:solidFill>
              </a:rPr>
              <a:t>Deployment diagram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xmlns="" id="{404270F5-DC9D-4DF5-8D54-C421F5AD3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630" y="2063079"/>
            <a:ext cx="5751090" cy="3914389"/>
          </a:xfr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27222" y="6459783"/>
            <a:ext cx="2472271" cy="365125"/>
          </a:xfrm>
        </p:spPr>
        <p:txBody>
          <a:bodyPr/>
          <a:lstStyle/>
          <a:p>
            <a:r>
              <a:rPr lang="nl-BE" sz="1300" dirty="0"/>
              <a:t>Nathan Beyne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10</a:t>
            </a:fld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</a:t>
            </a:r>
            <a:r>
              <a:rPr lang="nl-BE" sz="1300" b="1" dirty="0"/>
              <a:t>systeemarchitectuur</a:t>
            </a:r>
            <a:r>
              <a:rPr lang="nl-BE" sz="1300" dirty="0"/>
              <a:t> – Samenvatting – Future work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xmlns="" id="{93461382-C924-41A1-A425-5CB429D9615A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420442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chemeClr val="tx1"/>
                </a:solidFill>
              </a:rPr>
              <a:t>- SQL Server met databank</a:t>
            </a:r>
          </a:p>
          <a:p>
            <a:r>
              <a:rPr lang="nl-BE" dirty="0">
                <a:solidFill>
                  <a:schemeClr val="tx1"/>
                </a:solidFill>
              </a:rPr>
              <a:t>- ASP.NET MVC 5 webapplicatie</a:t>
            </a:r>
          </a:p>
          <a:p>
            <a:r>
              <a:rPr lang="nl-BE" dirty="0">
                <a:solidFill>
                  <a:schemeClr val="tx1"/>
                </a:solidFill>
              </a:rPr>
              <a:t>- CRUD-functionaliteit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xmlns="" id="{F6B1571D-6910-435C-ADEE-B637C7EA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139" y="668127"/>
            <a:ext cx="697000" cy="68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 descr="Afbeelding met tekening&#10;&#10;Automatisch gegenereerde beschrijving">
            <a:extLst>
              <a:ext uri="{FF2B5EF4-FFF2-40B4-BE49-F238E27FC236}">
                <a16:creationId xmlns:a16="http://schemas.microsoft.com/office/drawing/2014/main" xmlns="" id="{FA0CA9DC-EF45-428D-8D19-37C4230AB4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667554"/>
            <a:ext cx="696883" cy="68828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06871101-EAD2-4746-A5CA-AB37C2D9CB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1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37"/>
    </mc:Choice>
    <mc:Fallback xmlns="">
      <p:transition spd="slow" advTm="47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>
                <a:solidFill>
                  <a:schemeClr val="tx1"/>
                </a:solidFill>
              </a:rPr>
              <a:t>Databankmodel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- Visualiseert structuur van en relaties tussen data</a:t>
            </a:r>
          </a:p>
          <a:p>
            <a:r>
              <a:rPr lang="nl-BE" dirty="0">
                <a:solidFill>
                  <a:schemeClr val="tx1"/>
                </a:solidFill>
              </a:rPr>
              <a:t>- </a:t>
            </a:r>
            <a:r>
              <a:rPr lang="nl-BE" dirty="0" err="1">
                <a:solidFill>
                  <a:schemeClr val="tx1"/>
                </a:solidFill>
              </a:rPr>
              <a:t>DroneFlight</a:t>
            </a:r>
            <a:r>
              <a:rPr lang="nl-BE" dirty="0">
                <a:solidFill>
                  <a:schemeClr val="tx1"/>
                </a:solidFill>
              </a:rPr>
              <a:t>-, </a:t>
            </a:r>
            <a:r>
              <a:rPr lang="nl-BE" dirty="0" err="1">
                <a:solidFill>
                  <a:schemeClr val="tx1"/>
                </a:solidFill>
              </a:rPr>
              <a:t>QualityReport</a:t>
            </a:r>
            <a:r>
              <a:rPr lang="nl-BE" dirty="0">
                <a:solidFill>
                  <a:schemeClr val="tx1"/>
                </a:solidFill>
              </a:rPr>
              <a:t>-, en </a:t>
            </a:r>
            <a:r>
              <a:rPr lang="nl-BE" dirty="0" err="1">
                <a:solidFill>
                  <a:schemeClr val="tx1"/>
                </a:solidFill>
              </a:rPr>
              <a:t>DroneLogEntry</a:t>
            </a:r>
            <a:r>
              <a:rPr lang="nl-BE" dirty="0">
                <a:solidFill>
                  <a:schemeClr val="tx1"/>
                </a:solidFill>
              </a:rPr>
              <a:t> tabel</a:t>
            </a:r>
          </a:p>
          <a:p>
            <a:r>
              <a:rPr lang="nl-BE" dirty="0">
                <a:solidFill>
                  <a:schemeClr val="tx1"/>
                </a:solidFill>
              </a:rPr>
              <a:t>- </a:t>
            </a:r>
            <a:r>
              <a:rPr lang="nl-BE" dirty="0" err="1">
                <a:solidFill>
                  <a:schemeClr val="tx1"/>
                </a:solidFill>
              </a:rPr>
              <a:t>Mapping</a:t>
            </a:r>
            <a:r>
              <a:rPr lang="nl-BE" dirty="0">
                <a:solidFill>
                  <a:schemeClr val="tx1"/>
                </a:solidFill>
              </a:rPr>
              <a:t> van </a:t>
            </a:r>
            <a:r>
              <a:rPr lang="nl-BE" dirty="0" err="1">
                <a:solidFill>
                  <a:schemeClr val="tx1"/>
                </a:solidFill>
              </a:rPr>
              <a:t>primary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keys</a:t>
            </a:r>
            <a:r>
              <a:rPr lang="nl-BE" dirty="0">
                <a:solidFill>
                  <a:schemeClr val="tx1"/>
                </a:solidFill>
              </a:rPr>
              <a:t> op </a:t>
            </a:r>
            <a:r>
              <a:rPr lang="nl-BE" dirty="0" err="1">
                <a:solidFill>
                  <a:schemeClr val="tx1"/>
                </a:solidFill>
              </a:rPr>
              <a:t>primary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keys</a:t>
            </a:r>
            <a:endParaRPr lang="nl-BE" dirty="0">
              <a:solidFill>
                <a:schemeClr val="tx1"/>
              </a:solidFill>
            </a:endParaRPr>
          </a:p>
          <a:p>
            <a:r>
              <a:rPr lang="nl-BE" dirty="0">
                <a:solidFill>
                  <a:schemeClr val="tx1"/>
                </a:solidFill>
              </a:rPr>
              <a:t>- </a:t>
            </a:r>
            <a:r>
              <a:rPr lang="nl-BE" dirty="0" err="1">
                <a:solidFill>
                  <a:schemeClr val="tx1"/>
                </a:solidFill>
              </a:rPr>
              <a:t>Mapping</a:t>
            </a:r>
            <a:r>
              <a:rPr lang="nl-BE" dirty="0">
                <a:solidFill>
                  <a:schemeClr val="tx1"/>
                </a:solidFill>
              </a:rPr>
              <a:t> van </a:t>
            </a:r>
            <a:r>
              <a:rPr lang="nl-BE" dirty="0" err="1">
                <a:solidFill>
                  <a:schemeClr val="tx1"/>
                </a:solidFill>
              </a:rPr>
              <a:t>primary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keys</a:t>
            </a:r>
            <a:r>
              <a:rPr lang="nl-BE" dirty="0">
                <a:solidFill>
                  <a:schemeClr val="tx1"/>
                </a:solidFill>
              </a:rPr>
              <a:t> op </a:t>
            </a:r>
            <a:r>
              <a:rPr lang="nl-BE" dirty="0" err="1">
                <a:solidFill>
                  <a:schemeClr val="tx1"/>
                </a:solidFill>
              </a:rPr>
              <a:t>foreign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keys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11</a:t>
            </a:fld>
            <a:endParaRPr lang="nl-BE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</a:t>
            </a:r>
            <a:r>
              <a:rPr lang="nl-BE" sz="1300" b="1" dirty="0"/>
              <a:t>systeemarchitectuur</a:t>
            </a:r>
            <a:r>
              <a:rPr lang="nl-BE" sz="1300" dirty="0"/>
              <a:t> – Samenvatting – Future work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380D0F67-0B94-4782-ACB2-B9D34672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848" y="660526"/>
            <a:ext cx="1368779" cy="7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076380B2-2441-4C6A-9D1D-57789A641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543" y="706637"/>
            <a:ext cx="618940" cy="61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27222" y="6459783"/>
            <a:ext cx="2472271" cy="365125"/>
          </a:xfrm>
        </p:spPr>
        <p:txBody>
          <a:bodyPr/>
          <a:lstStyle/>
          <a:p>
            <a:r>
              <a:rPr lang="nl-BE" sz="1300" dirty="0"/>
              <a:t>Nathan Beyne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8BEC94F8-B11E-440F-94A4-D5E535D0E2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4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77"/>
    </mc:Choice>
    <mc:Fallback xmlns="">
      <p:transition spd="slow" advTm="42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 err="1">
                <a:solidFill>
                  <a:schemeClr val="tx1"/>
                </a:solidFill>
              </a:rPr>
              <a:t>DroneFlight</a:t>
            </a:r>
            <a:r>
              <a:rPr lang="nl-BE" dirty="0">
                <a:solidFill>
                  <a:schemeClr val="tx1"/>
                </a:solidFill>
              </a:rPr>
              <a:t> tabel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xmlns="" id="{BB213F75-E771-4488-A336-48F97AE2A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707" y="1830125"/>
            <a:ext cx="6215575" cy="4323190"/>
          </a:xfr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12</a:t>
            </a:fld>
            <a:endParaRPr lang="nl-BE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</a:t>
            </a:r>
            <a:r>
              <a:rPr lang="nl-BE" sz="1300" b="1" dirty="0"/>
              <a:t>systeemarchitectuur</a:t>
            </a:r>
            <a:r>
              <a:rPr lang="nl-BE" sz="1300" dirty="0"/>
              <a:t> – Samenvatting – Future work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xmlns="" id="{3B5149E9-D682-4032-B495-E727E7037525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420442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chemeClr val="tx1"/>
                </a:solidFill>
              </a:rPr>
              <a:t>- Info over dronevluchten</a:t>
            </a:r>
          </a:p>
          <a:p>
            <a:r>
              <a:rPr lang="nl-BE" dirty="0">
                <a:solidFill>
                  <a:schemeClr val="tx1"/>
                </a:solidFill>
              </a:rPr>
              <a:t>- Gegevens drone en piloot</a:t>
            </a:r>
          </a:p>
          <a:p>
            <a:r>
              <a:rPr lang="nl-BE" dirty="0">
                <a:solidFill>
                  <a:schemeClr val="tx1"/>
                </a:solidFill>
              </a:rPr>
              <a:t>- Data voor visualisatie</a:t>
            </a:r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27222" y="6459783"/>
            <a:ext cx="2472271" cy="365125"/>
          </a:xfrm>
        </p:spPr>
        <p:txBody>
          <a:bodyPr/>
          <a:lstStyle/>
          <a:p>
            <a:r>
              <a:rPr lang="nl-BE" sz="1300" dirty="0"/>
              <a:t>Nathan Beyne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380D0F67-0B94-4782-ACB2-B9D34672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848" y="660526"/>
            <a:ext cx="1368779" cy="7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xmlns="" id="{076380B2-2441-4C6A-9D1D-57789A641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543" y="706637"/>
            <a:ext cx="618940" cy="61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710AD144-967E-467C-B8C1-D41A2A771D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285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53"/>
    </mc:Choice>
    <mc:Fallback xmlns="">
      <p:transition spd="slow" advTm="53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 err="1">
                <a:solidFill>
                  <a:schemeClr val="tx1"/>
                </a:solidFill>
              </a:rPr>
              <a:t>QualityReport</a:t>
            </a:r>
            <a:r>
              <a:rPr lang="nl-BE" dirty="0">
                <a:solidFill>
                  <a:schemeClr val="tx1"/>
                </a:solidFill>
              </a:rPr>
              <a:t> tabel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xmlns="" id="{009DA40D-05AA-44AB-A35B-DD78BA0F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14" y="1845734"/>
            <a:ext cx="4548239" cy="4329250"/>
          </a:xfr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13</a:t>
            </a:fld>
            <a:endParaRPr lang="nl-BE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</a:t>
            </a:r>
            <a:r>
              <a:rPr lang="nl-BE" sz="1300" b="1" dirty="0"/>
              <a:t>systeemarchitectuur</a:t>
            </a:r>
            <a:r>
              <a:rPr lang="nl-BE" sz="1300" dirty="0"/>
              <a:t> – Samenvatting – Future work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xmlns="" id="{41BAEA99-A227-45B4-B434-F3659541B985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448188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chemeClr val="tx1"/>
                </a:solidFill>
              </a:rPr>
              <a:t>- Informatie uit het kwaliteitsrapport</a:t>
            </a:r>
          </a:p>
          <a:p>
            <a:r>
              <a:rPr lang="nl-BE" dirty="0">
                <a:solidFill>
                  <a:schemeClr val="tx1"/>
                </a:solidFill>
              </a:rPr>
              <a:t>- Informatie over het verloop van de vlucht en verwerking van de data </a:t>
            </a:r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27222" y="6459783"/>
            <a:ext cx="2472271" cy="365125"/>
          </a:xfrm>
        </p:spPr>
        <p:txBody>
          <a:bodyPr/>
          <a:lstStyle/>
          <a:p>
            <a:r>
              <a:rPr lang="nl-BE" sz="1300" dirty="0"/>
              <a:t>Nathan Beyne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380D0F67-0B94-4782-ACB2-B9D34672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848" y="660526"/>
            <a:ext cx="1368779" cy="7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xmlns="" id="{076380B2-2441-4C6A-9D1D-57789A641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543" y="706637"/>
            <a:ext cx="618940" cy="61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0D850AC9-9145-49A8-838C-9171BF5A78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33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63"/>
    </mc:Choice>
    <mc:Fallback xmlns="">
      <p:transition spd="slow" advTm="31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 err="1">
                <a:solidFill>
                  <a:schemeClr val="tx1"/>
                </a:solidFill>
              </a:rPr>
              <a:t>DroneLogEntry</a:t>
            </a:r>
            <a:r>
              <a:rPr lang="nl-BE" dirty="0">
                <a:solidFill>
                  <a:schemeClr val="tx1"/>
                </a:solidFill>
              </a:rPr>
              <a:t> tabel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xmlns="" id="{393A4085-CC98-40B6-A928-9D44A6699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1826607"/>
            <a:ext cx="4736606" cy="4418659"/>
          </a:xfr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14</a:t>
            </a:fld>
            <a:endParaRPr lang="nl-BE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</a:t>
            </a:r>
            <a:r>
              <a:rPr lang="nl-BE" sz="1300" b="1" dirty="0"/>
              <a:t>systeemarchitectuur</a:t>
            </a:r>
            <a:r>
              <a:rPr lang="nl-BE" sz="1300" dirty="0"/>
              <a:t> – Samenvatting – Future work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xmlns="" id="{2884C185-4B2E-4A44-B1F6-5E6A12E9EC2F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496824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solidFill>
                  <a:schemeClr val="tx1"/>
                </a:solidFill>
              </a:rPr>
              <a:t>- Data opgemeten op bepaalde momenten doorheen de vlucht</a:t>
            </a:r>
          </a:p>
          <a:p>
            <a:r>
              <a:rPr lang="nl-BE" dirty="0">
                <a:solidFill>
                  <a:schemeClr val="tx1"/>
                </a:solidFill>
              </a:rPr>
              <a:t>- Opgedeeld per </a:t>
            </a:r>
            <a:r>
              <a:rPr lang="nl-BE" dirty="0" err="1">
                <a:solidFill>
                  <a:schemeClr val="tx1"/>
                </a:solidFill>
              </a:rPr>
              <a:t>tick</a:t>
            </a:r>
            <a:endParaRPr lang="nl-BE" dirty="0">
              <a:solidFill>
                <a:schemeClr val="tx1"/>
              </a:solidFill>
            </a:endParaRPr>
          </a:p>
          <a:p>
            <a:r>
              <a:rPr lang="nl-BE" dirty="0">
                <a:solidFill>
                  <a:schemeClr val="tx1"/>
                </a:solidFill>
              </a:rPr>
              <a:t>- Informatie over de drone</a:t>
            </a:r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27222" y="6459783"/>
            <a:ext cx="2472271" cy="365125"/>
          </a:xfrm>
        </p:spPr>
        <p:txBody>
          <a:bodyPr/>
          <a:lstStyle/>
          <a:p>
            <a:r>
              <a:rPr lang="nl-BE" sz="1300" dirty="0"/>
              <a:t>Nathan Beyne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380D0F67-0B94-4782-ACB2-B9D34672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848" y="660526"/>
            <a:ext cx="1368779" cy="7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xmlns="" id="{076380B2-2441-4C6A-9D1D-57789A641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543" y="706637"/>
            <a:ext cx="618940" cy="61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4CEA475C-F1F1-49DC-A2D4-B7CC41A80E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329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26"/>
    </mc:Choice>
    <mc:Fallback xmlns="">
      <p:transition spd="slow" advTm="49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>
                <a:solidFill>
                  <a:schemeClr val="tx1"/>
                </a:solidFill>
              </a:rPr>
              <a:t>Webapplicatie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97280" y="1845734"/>
            <a:ext cx="4763059" cy="4023360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- ASP.NET MVC 5</a:t>
            </a:r>
          </a:p>
          <a:p>
            <a:r>
              <a:rPr lang="nl-BE" dirty="0">
                <a:solidFill>
                  <a:schemeClr val="tx1"/>
                </a:solidFill>
              </a:rPr>
              <a:t>- Microsoft</a:t>
            </a:r>
          </a:p>
          <a:p>
            <a:r>
              <a:rPr lang="nl-BE" dirty="0">
                <a:solidFill>
                  <a:schemeClr val="tx1"/>
                </a:solidFill>
              </a:rPr>
              <a:t>- MVC (Model – View – Controller) </a:t>
            </a:r>
            <a:r>
              <a:rPr lang="nl-BE" dirty="0" err="1">
                <a:solidFill>
                  <a:schemeClr val="tx1"/>
                </a:solidFill>
              </a:rPr>
              <a:t>pattern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3944" y="6459783"/>
            <a:ext cx="2472271" cy="365125"/>
          </a:xfrm>
        </p:spPr>
        <p:txBody>
          <a:bodyPr/>
          <a:lstStyle/>
          <a:p>
            <a:r>
              <a:rPr lang="nl-BE" sz="1300" dirty="0"/>
              <a:t>Niels Hauttekeete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15</a:t>
            </a:fld>
            <a:endParaRPr lang="nl-BE" sz="1300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</a:t>
            </a:r>
            <a:r>
              <a:rPr lang="nl-BE" sz="1300" b="1" dirty="0"/>
              <a:t>systeemarchitectuur</a:t>
            </a:r>
            <a:r>
              <a:rPr lang="nl-BE" sz="1300" dirty="0"/>
              <a:t> – Samenvatting – Future work</a:t>
            </a:r>
          </a:p>
        </p:txBody>
      </p:sp>
      <p:pic>
        <p:nvPicPr>
          <p:cNvPr id="7" name="Afbeelding 6" descr="Afbeelding met klok&#10;&#10;Automatisch gegenereerde beschrijving">
            <a:extLst>
              <a:ext uri="{FF2B5EF4-FFF2-40B4-BE49-F238E27FC236}">
                <a16:creationId xmlns:a16="http://schemas.microsoft.com/office/drawing/2014/main" xmlns="" id="{224647C6-265A-4946-80D3-977C24F8D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39" y="2489348"/>
            <a:ext cx="5352144" cy="2736132"/>
          </a:xfrm>
          <a:prstGeom prst="rect">
            <a:avLst/>
          </a:prstGeom>
        </p:spPr>
      </p:pic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xmlns="" id="{FA0CA9DC-EF45-428D-8D19-37C4230AB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667554"/>
            <a:ext cx="696883" cy="68828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xmlns="" id="{783FB691-8D87-4F93-AEED-8E145C6567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358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23"/>
    </mc:Choice>
    <mc:Fallback xmlns="">
      <p:transition spd="slow" advTm="26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- Representatie van de data</a:t>
            </a:r>
          </a:p>
          <a:p>
            <a:r>
              <a:rPr lang="nl-BE" dirty="0">
                <a:solidFill>
                  <a:schemeClr val="tx1"/>
                </a:solidFill>
              </a:rPr>
              <a:t>- Op basis van het databankmodel</a:t>
            </a:r>
          </a:p>
          <a:p>
            <a:r>
              <a:rPr lang="nl-BE" dirty="0">
                <a:solidFill>
                  <a:schemeClr val="tx1"/>
                </a:solidFill>
              </a:rPr>
              <a:t>- </a:t>
            </a:r>
            <a:r>
              <a:rPr lang="nl-BE" dirty="0" err="1">
                <a:solidFill>
                  <a:schemeClr val="tx1"/>
                </a:solidFill>
              </a:rPr>
              <a:t>Entity</a:t>
            </a:r>
            <a:r>
              <a:rPr lang="nl-BE" dirty="0">
                <a:solidFill>
                  <a:schemeClr val="tx1"/>
                </a:solidFill>
              </a:rPr>
              <a:t> Framework</a:t>
            </a:r>
          </a:p>
          <a:p>
            <a:r>
              <a:rPr lang="nl-BE" dirty="0">
                <a:solidFill>
                  <a:schemeClr val="tx1"/>
                </a:solidFill>
              </a:rPr>
              <a:t>- ORM (Object </a:t>
            </a:r>
            <a:r>
              <a:rPr lang="nl-BE" dirty="0" err="1">
                <a:solidFill>
                  <a:schemeClr val="tx1"/>
                </a:solidFill>
              </a:rPr>
              <a:t>Relational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Mapping</a:t>
            </a:r>
            <a:r>
              <a:rPr lang="nl-BE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16</a:t>
            </a:fld>
            <a:endParaRPr lang="nl-BE" sz="1300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</a:t>
            </a:r>
            <a:r>
              <a:rPr lang="nl-BE" sz="1300" b="1" dirty="0"/>
              <a:t>systeemarchitectuur</a:t>
            </a:r>
            <a:r>
              <a:rPr lang="nl-BE" sz="1300" dirty="0"/>
              <a:t> – Samenvatting – Future work</a:t>
            </a:r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3944" y="6459783"/>
            <a:ext cx="2472271" cy="365125"/>
          </a:xfrm>
        </p:spPr>
        <p:txBody>
          <a:bodyPr/>
          <a:lstStyle/>
          <a:p>
            <a:r>
              <a:rPr lang="nl-BE" sz="1300" dirty="0"/>
              <a:t>Niels Hauttekeete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380D0F67-0B94-4782-ACB2-B9D34672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848" y="660526"/>
            <a:ext cx="1368779" cy="7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 descr="Afbeelding met schermafbeelding, computer&#10;&#10;Automatisch gegenereerde beschrijving">
            <a:extLst>
              <a:ext uri="{FF2B5EF4-FFF2-40B4-BE49-F238E27FC236}">
                <a16:creationId xmlns:a16="http://schemas.microsoft.com/office/drawing/2014/main" xmlns="" id="{B4C3C7A1-3D33-46BB-9255-9993F402A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17" y="1744423"/>
            <a:ext cx="6924356" cy="460223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xmlns="" id="{E4B3D9A1-6009-436A-BCF4-BF93A0928B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32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68"/>
    </mc:Choice>
    <mc:Fallback xmlns="">
      <p:transition spd="slow" advTm="2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/>
          <a:lstStyle/>
          <a:p>
            <a:r>
              <a:rPr lang="nl-BE" dirty="0" err="1">
                <a:solidFill>
                  <a:schemeClr val="tx1"/>
                </a:solidFill>
              </a:rPr>
              <a:t>Parserklassen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97280" y="1845734"/>
            <a:ext cx="2950482" cy="4023360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- Behoren tot de Model</a:t>
            </a:r>
          </a:p>
          <a:p>
            <a:r>
              <a:rPr lang="nl-BE" dirty="0">
                <a:solidFill>
                  <a:schemeClr val="tx1"/>
                </a:solidFill>
              </a:rPr>
              <a:t>- Simple </a:t>
            </a:r>
            <a:r>
              <a:rPr lang="nl-BE" dirty="0" err="1">
                <a:solidFill>
                  <a:schemeClr val="tx1"/>
                </a:solidFill>
              </a:rPr>
              <a:t>factory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pattern</a:t>
            </a:r>
            <a:endParaRPr lang="nl-BE" dirty="0">
              <a:solidFill>
                <a:schemeClr val="tx1"/>
              </a:solidFill>
            </a:endParaRPr>
          </a:p>
          <a:p>
            <a:r>
              <a:rPr lang="nl-BE" dirty="0">
                <a:solidFill>
                  <a:schemeClr val="tx1"/>
                </a:solidFill>
              </a:rPr>
              <a:t>- </a:t>
            </a:r>
            <a:r>
              <a:rPr lang="nl-BE" dirty="0" err="1">
                <a:solidFill>
                  <a:schemeClr val="tx1"/>
                </a:solidFill>
              </a:rPr>
              <a:t>Dependency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Injection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17</a:t>
            </a:fld>
            <a:endParaRPr lang="nl-BE" sz="1300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</a:t>
            </a:r>
            <a:r>
              <a:rPr lang="nl-BE" sz="1300" b="1" dirty="0"/>
              <a:t>systeemarchitectuur</a:t>
            </a:r>
            <a:r>
              <a:rPr lang="nl-BE" sz="1300" dirty="0"/>
              <a:t> – Samenvatting – Future work</a:t>
            </a:r>
          </a:p>
        </p:txBody>
      </p:sp>
      <p:pic>
        <p:nvPicPr>
          <p:cNvPr id="10" name="Afbeelding 9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5413F5F8-312C-4869-B2A1-7A2D0F94F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62" y="1845733"/>
            <a:ext cx="7525169" cy="4351045"/>
          </a:xfrm>
          <a:prstGeom prst="rect">
            <a:avLst/>
          </a:prstGeom>
        </p:spPr>
      </p:pic>
      <p:sp>
        <p:nvSpPr>
          <p:cNvPr id="11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3944" y="6459783"/>
            <a:ext cx="2472271" cy="365125"/>
          </a:xfrm>
        </p:spPr>
        <p:txBody>
          <a:bodyPr/>
          <a:lstStyle/>
          <a:p>
            <a:r>
              <a:rPr lang="nl-BE" sz="1300" dirty="0"/>
              <a:t>Niels Hauttekeete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380D0F67-0B94-4782-ACB2-B9D34672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848" y="660526"/>
            <a:ext cx="1368779" cy="7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xmlns="" id="{5E067A87-0C04-443A-8CA4-B59E0D698E0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087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03"/>
    </mc:Choice>
    <mc:Fallback xmlns="">
      <p:transition spd="slow" advTm="61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/>
          <a:lstStyle/>
          <a:p>
            <a:r>
              <a:rPr lang="nl-BE" dirty="0">
                <a:solidFill>
                  <a:schemeClr val="tx1"/>
                </a:solidFill>
              </a:rPr>
              <a:t>Controllers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- Verwerken de handelingen van de gebruiker</a:t>
            </a:r>
          </a:p>
          <a:p>
            <a:r>
              <a:rPr lang="nl-BE" dirty="0">
                <a:solidFill>
                  <a:schemeClr val="tx1"/>
                </a:solidFill>
              </a:rPr>
              <a:t>- Navigatie tussen de Views</a:t>
            </a:r>
          </a:p>
          <a:p>
            <a:r>
              <a:rPr lang="nl-BE" dirty="0">
                <a:solidFill>
                  <a:schemeClr val="tx1"/>
                </a:solidFill>
              </a:rPr>
              <a:t>- CRUD-functionaliteit (</a:t>
            </a:r>
            <a:r>
              <a:rPr lang="nl-BE" dirty="0" err="1">
                <a:solidFill>
                  <a:schemeClr val="tx1"/>
                </a:solidFill>
              </a:rPr>
              <a:t>Create</a:t>
            </a:r>
            <a:r>
              <a:rPr lang="nl-BE" dirty="0">
                <a:solidFill>
                  <a:schemeClr val="tx1"/>
                </a:solidFill>
              </a:rPr>
              <a:t>, Read, Update, Delete)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18</a:t>
            </a:fld>
            <a:endParaRPr lang="nl-BE" sz="1300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</a:t>
            </a:r>
            <a:r>
              <a:rPr lang="nl-BE" sz="1300" b="1" dirty="0"/>
              <a:t>systeemarchitectuur</a:t>
            </a:r>
            <a:r>
              <a:rPr lang="nl-BE" sz="1300" dirty="0"/>
              <a:t> – Samenvatting – Future work</a:t>
            </a:r>
          </a:p>
        </p:txBody>
      </p:sp>
      <p:pic>
        <p:nvPicPr>
          <p:cNvPr id="11" name="Afbeelding 10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F7C96D88-F079-4719-8742-490D4D90F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33" y="3429000"/>
            <a:ext cx="6378500" cy="2137299"/>
          </a:xfrm>
          <a:prstGeom prst="rect">
            <a:avLst/>
          </a:prstGeom>
        </p:spPr>
      </p:pic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3944" y="6459783"/>
            <a:ext cx="2472271" cy="365125"/>
          </a:xfrm>
        </p:spPr>
        <p:txBody>
          <a:bodyPr/>
          <a:lstStyle/>
          <a:p>
            <a:r>
              <a:rPr lang="nl-BE" sz="1300" dirty="0"/>
              <a:t>Niels Hauttekeete</a:t>
            </a:r>
          </a:p>
        </p:txBody>
      </p:sp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xmlns="" id="{FA0CA9DC-EF45-428D-8D19-37C4230AB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667554"/>
            <a:ext cx="696883" cy="68828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xmlns="" id="{55DDF714-DB5A-442C-A0CB-3D25CE7E50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9"/>
    </mc:Choice>
    <mc:Fallback xmlns="">
      <p:transition spd="slow" advTm="36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/>
          <a:lstStyle/>
          <a:p>
            <a:r>
              <a:rPr lang="nl-BE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97280" y="1845734"/>
            <a:ext cx="4394862" cy="4023360"/>
          </a:xfrm>
        </p:spPr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- Weergave van data van de Model</a:t>
            </a:r>
          </a:p>
          <a:p>
            <a:r>
              <a:rPr lang="nl-BE" dirty="0">
                <a:solidFill>
                  <a:schemeClr val="tx1"/>
                </a:solidFill>
              </a:rPr>
              <a:t>- </a:t>
            </a:r>
            <a:r>
              <a:rPr lang="nl-BE" dirty="0" err="1">
                <a:solidFill>
                  <a:schemeClr val="tx1"/>
                </a:solidFill>
              </a:rPr>
              <a:t>Razorpagina’s</a:t>
            </a:r>
            <a:endParaRPr lang="nl-BE" dirty="0">
              <a:solidFill>
                <a:schemeClr val="tx1"/>
              </a:solidFill>
            </a:endParaRPr>
          </a:p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19</a:t>
            </a:fld>
            <a:endParaRPr lang="nl-BE" sz="1300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</a:t>
            </a:r>
            <a:r>
              <a:rPr lang="nl-BE" sz="1300" b="1" dirty="0"/>
              <a:t>systeemarchitectuur</a:t>
            </a:r>
            <a:r>
              <a:rPr lang="nl-BE" sz="1300" dirty="0"/>
              <a:t> – Samenvatting – Future work</a:t>
            </a:r>
          </a:p>
        </p:txBody>
      </p:sp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AA3FF5CB-B664-4CE3-9D59-B241A1ECE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42" y="1737360"/>
            <a:ext cx="5720341" cy="4540040"/>
          </a:xfrm>
          <a:prstGeom prst="rect">
            <a:avLst/>
          </a:prstGeom>
        </p:spPr>
      </p:pic>
      <p:sp>
        <p:nvSpPr>
          <p:cNvPr id="11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33944" y="6459783"/>
            <a:ext cx="2472271" cy="365125"/>
          </a:xfrm>
        </p:spPr>
        <p:txBody>
          <a:bodyPr/>
          <a:lstStyle/>
          <a:p>
            <a:r>
              <a:rPr lang="nl-BE" sz="1300" dirty="0"/>
              <a:t>Niels Hauttekeete</a:t>
            </a:r>
          </a:p>
        </p:txBody>
      </p:sp>
      <p:pic>
        <p:nvPicPr>
          <p:cNvPr id="12" name="Afbeelding 11" descr="Afbeelding met tekening&#10;&#10;Automatisch gegenereerde beschrijving">
            <a:extLst>
              <a:ext uri="{FF2B5EF4-FFF2-40B4-BE49-F238E27FC236}">
                <a16:creationId xmlns:a16="http://schemas.microsoft.com/office/drawing/2014/main" xmlns="" id="{FA0CA9DC-EF45-428D-8D19-37C4230AB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667554"/>
            <a:ext cx="696883" cy="68828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xmlns="" id="{97ABB19F-E747-4FAC-AAF1-5122CEE1FA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34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32"/>
    </mc:Choice>
    <mc:Fallback xmlns="">
      <p:transition spd="slow" advTm="44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Presentatieplan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arenR"/>
            </a:pPr>
            <a:r>
              <a:rPr lang="nl-BE" sz="3600" dirty="0">
                <a:solidFill>
                  <a:schemeClr val="tx1"/>
                </a:solidFill>
              </a:rPr>
              <a:t>Context</a:t>
            </a:r>
          </a:p>
          <a:p>
            <a:pPr marL="742950" indent="-742950">
              <a:buFont typeface="+mj-lt"/>
              <a:buAutoNum type="arabicParenR"/>
            </a:pPr>
            <a:r>
              <a:rPr lang="nl-BE" sz="3600" dirty="0">
                <a:solidFill>
                  <a:schemeClr val="tx1"/>
                </a:solidFill>
              </a:rPr>
              <a:t>Gebruikersaspecten</a:t>
            </a:r>
          </a:p>
          <a:p>
            <a:pPr marL="742950" indent="-742950">
              <a:buFont typeface="+mj-lt"/>
              <a:buAutoNum type="arabicParenR"/>
            </a:pPr>
            <a:r>
              <a:rPr lang="nl-BE" sz="3600" dirty="0">
                <a:solidFill>
                  <a:schemeClr val="tx1"/>
                </a:solidFill>
              </a:rPr>
              <a:t>Systeemarchitectuur</a:t>
            </a:r>
          </a:p>
          <a:p>
            <a:pPr marL="742950" indent="-742950">
              <a:buFont typeface="+mj-lt"/>
              <a:buAutoNum type="arabicParenR"/>
            </a:pPr>
            <a:r>
              <a:rPr lang="nl-BE" sz="3600" dirty="0">
                <a:solidFill>
                  <a:schemeClr val="tx1"/>
                </a:solidFill>
              </a:rPr>
              <a:t>Samenvatting</a:t>
            </a:r>
          </a:p>
          <a:p>
            <a:pPr marL="742950" indent="-742950">
              <a:buFont typeface="+mj-lt"/>
              <a:buAutoNum type="arabicParenR"/>
            </a:pPr>
            <a:r>
              <a:rPr lang="en-GB" sz="3600" dirty="0">
                <a:solidFill>
                  <a:schemeClr val="tx1"/>
                </a:solidFill>
              </a:rPr>
              <a:t>Future work</a:t>
            </a:r>
          </a:p>
          <a:p>
            <a:pPr marL="514350" indent="-514350">
              <a:buFont typeface="+mj-lt"/>
              <a:buAutoNum type="arabicParenR"/>
            </a:pP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67394" y="6459785"/>
            <a:ext cx="3202158" cy="365125"/>
          </a:xfrm>
        </p:spPr>
        <p:txBody>
          <a:bodyPr/>
          <a:lstStyle/>
          <a:p>
            <a:r>
              <a:rPr lang="en-GB" sz="1300" dirty="0"/>
              <a:t>Bryan Van Huyneghem</a:t>
            </a:r>
            <a:endParaRPr lang="nl-BE" sz="13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2</a:t>
            </a:fld>
            <a:endParaRPr lang="nl-BE" sz="1300" dirty="0"/>
          </a:p>
        </p:txBody>
      </p:sp>
      <p:pic>
        <p:nvPicPr>
          <p:cNvPr id="5" name="Audiobesta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38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25"/>
    </mc:Choice>
    <mc:Fallback xmlns="">
      <p:transition spd="slow" advTm="3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>
                <a:solidFill>
                  <a:schemeClr val="tx1"/>
                </a:solidFill>
              </a:rPr>
              <a:t>Samenvatting</a:t>
            </a:r>
          </a:p>
        </p:txBody>
      </p:sp>
      <p:graphicFrame>
        <p:nvGraphicFramePr>
          <p:cNvPr id="9" name="Tijdelijke aanduiding voor inhoud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75135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20</a:t>
            </a:fld>
            <a:endParaRPr lang="nl-BE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systeemarchitectuur – </a:t>
            </a:r>
            <a:r>
              <a:rPr lang="nl-BE" sz="1300" b="1" dirty="0"/>
              <a:t>Samenvatting</a:t>
            </a:r>
            <a:r>
              <a:rPr lang="nl-BE" sz="1300" dirty="0"/>
              <a:t> – Future work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67394" y="6459784"/>
            <a:ext cx="2472271" cy="365125"/>
          </a:xfrm>
        </p:spPr>
        <p:txBody>
          <a:bodyPr/>
          <a:lstStyle/>
          <a:p>
            <a:r>
              <a:rPr lang="en-GB" sz="1300" dirty="0"/>
              <a:t>Bryan Van Huyneghem</a:t>
            </a:r>
            <a:endParaRPr lang="nl-BE" sz="1300" dirty="0"/>
          </a:p>
        </p:txBody>
      </p:sp>
      <p:pic>
        <p:nvPicPr>
          <p:cNvPr id="10" name="Audiobestand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7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390"/>
    </mc:Choice>
    <mc:Fallback>
      <p:transition spd="slow" advTm="99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21</a:t>
            </a:fld>
            <a:endParaRPr lang="nl-BE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systeemarchitectuur – Samenvatting – </a:t>
            </a:r>
            <a:r>
              <a:rPr lang="nl-BE" sz="1300" b="1" dirty="0"/>
              <a:t>Future work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67394" y="6459784"/>
            <a:ext cx="2472271" cy="365125"/>
          </a:xfrm>
        </p:spPr>
        <p:txBody>
          <a:bodyPr/>
          <a:lstStyle/>
          <a:p>
            <a:r>
              <a:rPr lang="en-GB" sz="1300" dirty="0"/>
              <a:t>Bryan Van Huyneghem</a:t>
            </a:r>
            <a:endParaRPr lang="nl-BE" sz="13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5" y="2048457"/>
            <a:ext cx="7796967" cy="4022725"/>
          </a:xfrm>
        </p:spPr>
      </p:pic>
      <p:pic>
        <p:nvPicPr>
          <p:cNvPr id="10" name="Picture 6" descr="A picture containing game, drawing&#10;&#10;Description automatically generated">
            <a:extLst>
              <a:ext uri="{FF2B5EF4-FFF2-40B4-BE49-F238E27FC236}">
                <a16:creationId xmlns:a16="http://schemas.microsoft.com/office/drawing/2014/main" xmlns="" id="{B206B094-B225-4B2B-AAED-04A8E4218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03" y="850230"/>
            <a:ext cx="809625" cy="80962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5" y="1809291"/>
            <a:ext cx="8246208" cy="4501056"/>
          </a:xfrm>
          <a:prstGeom prst="rect">
            <a:avLst/>
          </a:prstGeom>
        </p:spPr>
      </p:pic>
      <p:pic>
        <p:nvPicPr>
          <p:cNvPr id="12" name="Audiobestand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444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03"/>
    </mc:Choice>
    <mc:Fallback>
      <p:transition spd="slow" advTm="54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22</a:t>
            </a:fld>
            <a:endParaRPr lang="nl-BE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Gebruikersaspecten – systeemarchitectuur – Samenvatting – Future work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67394" y="6459784"/>
            <a:ext cx="2472271" cy="365125"/>
          </a:xfrm>
        </p:spPr>
        <p:txBody>
          <a:bodyPr/>
          <a:lstStyle/>
          <a:p>
            <a:r>
              <a:rPr lang="en-GB" sz="1300" dirty="0"/>
              <a:t>Bryan Van Huyneghem</a:t>
            </a:r>
            <a:endParaRPr lang="nl-BE" sz="13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GB" sz="6000" b="1" dirty="0"/>
              <a:t>Questions &amp; Answers</a:t>
            </a:r>
            <a:endParaRPr lang="nl-BE" sz="6000" b="1" dirty="0"/>
          </a:p>
        </p:txBody>
      </p:sp>
      <p:pic>
        <p:nvPicPr>
          <p:cNvPr id="2" name="Audiobesta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1"/>
    </mc:Choice>
    <mc:Fallback>
      <p:transition spd="slow" advTm="9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>
                <a:solidFill>
                  <a:schemeClr val="tx1"/>
                </a:solidFill>
              </a:rPr>
              <a:t>Bronnen (afbeeldingen)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BE" sz="1200" dirty="0">
                <a:solidFill>
                  <a:schemeClr val="accent2"/>
                </a:solidFill>
                <a:hlinkClick r:id="rId2"/>
              </a:rPr>
              <a:t>https://i1.pngguru.com/preview/599/520/949/server-logo-arcgis-esri-geographic-data-and-information-esri-canada-arcgis-server-computer-software-geography-png-clipart.jpg</a:t>
            </a:r>
            <a:endParaRPr lang="nl-BE" sz="1200" dirty="0">
              <a:solidFill>
                <a:schemeClr val="accent2"/>
              </a:solidFill>
            </a:endParaRPr>
          </a:p>
          <a:p>
            <a:r>
              <a:rPr lang="nl-BE" sz="1200" dirty="0">
                <a:solidFill>
                  <a:schemeClr val="accent2"/>
                </a:solidFill>
                <a:hlinkClick r:id="rId3"/>
              </a:rPr>
              <a:t>https://cdn4.iconfinder.com/data/icons/web-design-and-development-3-7/128/129-512.png</a:t>
            </a:r>
            <a:endParaRPr lang="nl-BE" sz="1200" dirty="0">
              <a:solidFill>
                <a:schemeClr val="accent2"/>
              </a:solidFill>
            </a:endParaRPr>
          </a:p>
          <a:p>
            <a:r>
              <a:rPr lang="nl-BE" sz="1200" dirty="0">
                <a:solidFill>
                  <a:schemeClr val="accent2"/>
                </a:solidFill>
                <a:hlinkClick r:id="rId4"/>
              </a:rPr>
              <a:t>https://ih1.redbubble.net/image.551068179.1692/st,small,507x507-pad,600x600,f8f8f8.u7.jpg</a:t>
            </a:r>
            <a:endParaRPr lang="nl-BE" sz="1200" dirty="0">
              <a:solidFill>
                <a:schemeClr val="accent2"/>
              </a:solidFill>
            </a:endParaRPr>
          </a:p>
          <a:p>
            <a:r>
              <a:rPr lang="nl-BE" sz="1200" dirty="0">
                <a:solidFill>
                  <a:schemeClr val="accent2"/>
                </a:solidFill>
                <a:hlinkClick r:id="rId5"/>
              </a:rPr>
              <a:t>https://www.freeiconspng.com/uploads/microsoft-sql-server-icon-7.jpg</a:t>
            </a:r>
            <a:endParaRPr lang="nl-BE" sz="1200" dirty="0">
              <a:solidFill>
                <a:schemeClr val="accent2"/>
              </a:solidFill>
            </a:endParaRPr>
          </a:p>
          <a:p>
            <a:r>
              <a:rPr lang="nl-BE" sz="1200" dirty="0">
                <a:solidFill>
                  <a:schemeClr val="accent2"/>
                </a:solidFill>
                <a:hlinkClick r:id="rId6"/>
              </a:rPr>
              <a:t>https://www.watermarklearning.com/blog/wp-content/uploads/2016/04/icon-wp-7.png</a:t>
            </a:r>
            <a:endParaRPr lang="nl-BE" sz="1200" dirty="0">
              <a:solidFill>
                <a:schemeClr val="accent2"/>
              </a:solidFill>
            </a:endParaRPr>
          </a:p>
          <a:p>
            <a:r>
              <a:rPr lang="nl-BE" sz="1200" dirty="0">
                <a:solidFill>
                  <a:schemeClr val="accent2"/>
                </a:solidFill>
                <a:hlinkClick r:id="rId7"/>
              </a:rPr>
              <a:t>https://www.jandenul.com/nl/activiteiten/bagger-en-maritieme-werken</a:t>
            </a:r>
            <a:endParaRPr lang="nl-BE" sz="1200" dirty="0">
              <a:solidFill>
                <a:schemeClr val="accent2"/>
              </a:solidFill>
            </a:endParaRPr>
          </a:p>
          <a:p>
            <a:r>
              <a:rPr lang="nl-BE" sz="1200" dirty="0">
                <a:solidFill>
                  <a:schemeClr val="accent2"/>
                </a:solidFill>
                <a:hlinkClick r:id="rId8"/>
              </a:rPr>
              <a:t>https://www.kindpng.com/picc/m/222-2225662_explore-data-icon-png-transparent-png.png</a:t>
            </a:r>
            <a:endParaRPr lang="nl-BE" sz="1200" dirty="0">
              <a:solidFill>
                <a:schemeClr val="accent2"/>
              </a:solidFill>
            </a:endParaRPr>
          </a:p>
          <a:p>
            <a:r>
              <a:rPr lang="nl-BE" sz="1200" dirty="0">
                <a:solidFill>
                  <a:schemeClr val="accent2"/>
                </a:solidFill>
                <a:hlinkClick r:id="rId9"/>
              </a:rPr>
              <a:t>https://static.thenounproject.com/png/1724670-200.png</a:t>
            </a:r>
            <a:endParaRPr lang="nl-BE" sz="1200" dirty="0">
              <a:solidFill>
                <a:schemeClr val="accent2"/>
              </a:solidFill>
            </a:endParaRPr>
          </a:p>
          <a:p>
            <a:r>
              <a:rPr lang="nl-BE" sz="1200" dirty="0">
                <a:solidFill>
                  <a:schemeClr val="accent2"/>
                </a:solidFill>
                <a:hlinkClick r:id="rId10"/>
              </a:rPr>
              <a:t>https://library.kissclipart.com/20180923/wow/kissclipart-icon-clipart-web-application-microsoft-azure-faf853714c8e8c8c.jpg</a:t>
            </a:r>
            <a:endParaRPr lang="nl-BE" sz="1200" dirty="0">
              <a:solidFill>
                <a:schemeClr val="accent2"/>
              </a:solidFill>
            </a:endParaRPr>
          </a:p>
          <a:p>
            <a:r>
              <a:rPr lang="nl-BE" sz="1200" dirty="0">
                <a:solidFill>
                  <a:schemeClr val="accent2"/>
                </a:solidFill>
                <a:hlinkClick r:id="rId11"/>
              </a:rPr>
              <a:t>https://docparser.com/blog/wp-content/uploads/2016/10/pdf-to-csv-1200x609.jpg</a:t>
            </a:r>
            <a:endParaRPr lang="nl-BE" sz="1200" dirty="0">
              <a:solidFill>
                <a:schemeClr val="accent2"/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t>23</a:t>
            </a:fld>
            <a:endParaRPr lang="nl-BE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54997" y="6459785"/>
            <a:ext cx="6942966" cy="365125"/>
          </a:xfrm>
        </p:spPr>
        <p:txBody>
          <a:bodyPr/>
          <a:lstStyle/>
          <a:p>
            <a:r>
              <a:rPr lang="nl-BE" sz="1300" dirty="0"/>
              <a:t>Context – Gebruikersaspecten – systeemarchitectuur – Samenvatting – Future work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67394" y="6459784"/>
            <a:ext cx="2472271" cy="365125"/>
          </a:xfrm>
        </p:spPr>
        <p:txBody>
          <a:bodyPr/>
          <a:lstStyle/>
          <a:p>
            <a:r>
              <a:rPr lang="en-GB" sz="1300" dirty="0"/>
              <a:t>Bryan Van Huyneghem</a:t>
            </a:r>
            <a:endParaRPr lang="nl-BE" sz="1300" dirty="0"/>
          </a:p>
        </p:txBody>
      </p:sp>
    </p:spTree>
    <p:extLst>
      <p:ext uri="{BB962C8B-B14F-4D97-AF65-F5344CB8AC3E}">
        <p14:creationId xmlns:p14="http://schemas.microsoft.com/office/powerpoint/2010/main" val="24074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>
                <a:solidFill>
                  <a:schemeClr val="tx1"/>
                </a:solidFill>
              </a:rPr>
              <a:t>Context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67394" y="6459784"/>
            <a:ext cx="2472271" cy="365125"/>
          </a:xfrm>
        </p:spPr>
        <p:txBody>
          <a:bodyPr/>
          <a:lstStyle/>
          <a:p>
            <a:r>
              <a:rPr lang="en-GB" sz="1300" dirty="0"/>
              <a:t>Bryan Van Huyneghem</a:t>
            </a:r>
            <a:endParaRPr lang="nl-BE" sz="1300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54997" y="6459785"/>
            <a:ext cx="6942966" cy="365125"/>
          </a:xfrm>
        </p:spPr>
        <p:txBody>
          <a:bodyPr/>
          <a:lstStyle/>
          <a:p>
            <a:r>
              <a:rPr lang="nl-BE" sz="1300" b="1" dirty="0"/>
              <a:t>Context</a:t>
            </a:r>
            <a:r>
              <a:rPr lang="nl-BE" sz="1300" dirty="0"/>
              <a:t> – Gebruikersaspecten – systeemarchitectuur – Samenvatting – Future work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3</a:t>
            </a:fld>
            <a:endParaRPr lang="nl-BE" sz="1300" dirty="0"/>
          </a:p>
        </p:txBody>
      </p:sp>
      <p:pic>
        <p:nvPicPr>
          <p:cNvPr id="1026" name="Picture 2" descr="https://www.jandenul.com/sites/default/files/styles/large/public/rs3270_img_1379.jpg?itok=WlwNPAb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94" y="1845733"/>
            <a:ext cx="5252649" cy="296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jandenul.com/sites/default/files/project/images/Suez_web1_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29" y="2805343"/>
            <a:ext cx="5038641" cy="335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n De Nul successfully completes cable installation for the ADNOC 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721" y="3771909"/>
            <a:ext cx="3591037" cy="23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6271" y="307217"/>
            <a:ext cx="2848373" cy="1390844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367394" y="5862878"/>
            <a:ext cx="3163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Bron: Jan De Nul</a:t>
            </a:r>
            <a:endParaRPr lang="nl-BE" sz="1400" dirty="0"/>
          </a:p>
        </p:txBody>
      </p:sp>
      <p:pic>
        <p:nvPicPr>
          <p:cNvPr id="9" name="Audiobestand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19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4"/>
    </mc:Choice>
    <mc:Fallback xmlns="">
      <p:transition spd="slow" advTm="42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>
                <a:solidFill>
                  <a:schemeClr val="tx1"/>
                </a:solidFill>
              </a:rPr>
              <a:t>Wat heeft Jan De Nul nodig?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</a:rPr>
              <a:t>Een droneplanning-tool met…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67394" y="6459784"/>
            <a:ext cx="2472271" cy="365125"/>
          </a:xfrm>
        </p:spPr>
        <p:txBody>
          <a:bodyPr/>
          <a:lstStyle/>
          <a:p>
            <a:r>
              <a:rPr lang="en-GB" sz="1300" dirty="0"/>
              <a:t>Bryan Van Huyneghem</a:t>
            </a:r>
            <a:endParaRPr lang="nl-BE" sz="1300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54997" y="6459785"/>
            <a:ext cx="6942966" cy="365125"/>
          </a:xfrm>
        </p:spPr>
        <p:txBody>
          <a:bodyPr/>
          <a:lstStyle/>
          <a:p>
            <a:r>
              <a:rPr lang="nl-BE" sz="1300" b="1" dirty="0"/>
              <a:t>Context</a:t>
            </a:r>
            <a:r>
              <a:rPr lang="nl-BE" sz="1300" dirty="0"/>
              <a:t> – Gebruikersaspecten – systeemarchitectuur – Samenvatting – Future work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4</a:t>
            </a:fld>
            <a:endParaRPr lang="nl-BE" sz="1300" dirty="0"/>
          </a:p>
        </p:txBody>
      </p:sp>
      <p:pic>
        <p:nvPicPr>
          <p:cNvPr id="2050" name="Picture 2" descr="Microsoft SQL Server Icon #11376 - Free Icons and PNG Background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47" y="2657936"/>
            <a:ext cx="2667099" cy="26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plication, asp.net, development, programming, web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412" y="2657934"/>
            <a:ext cx="2667099" cy="266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634" y="2657934"/>
            <a:ext cx="2152977" cy="215297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1740" y="4810911"/>
            <a:ext cx="1347698" cy="514122"/>
          </a:xfrm>
          <a:prstGeom prst="rect">
            <a:avLst/>
          </a:prstGeom>
        </p:spPr>
      </p:pic>
      <p:pic>
        <p:nvPicPr>
          <p:cNvPr id="12" name="Audiobestand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901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51"/>
    </mc:Choice>
    <mc:Fallback xmlns="">
      <p:transition spd="slow" advTm="59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>
                <a:solidFill>
                  <a:schemeClr val="tx1"/>
                </a:solidFill>
              </a:rPr>
              <a:t>Doelstellingen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67394" y="6459784"/>
            <a:ext cx="2472271" cy="365125"/>
          </a:xfrm>
        </p:spPr>
        <p:txBody>
          <a:bodyPr/>
          <a:lstStyle/>
          <a:p>
            <a:r>
              <a:rPr lang="en-GB" sz="1300" dirty="0"/>
              <a:t>Bryan Van Huyneghem</a:t>
            </a:r>
            <a:endParaRPr lang="nl-BE" sz="1300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54997" y="6459785"/>
            <a:ext cx="6942966" cy="365125"/>
          </a:xfrm>
        </p:spPr>
        <p:txBody>
          <a:bodyPr/>
          <a:lstStyle/>
          <a:p>
            <a:r>
              <a:rPr lang="nl-BE" sz="1300" b="1" dirty="0"/>
              <a:t>Context</a:t>
            </a:r>
            <a:r>
              <a:rPr lang="nl-BE" sz="1300" dirty="0"/>
              <a:t> – Gebruikersaspecten – systeemarchitectuur – Samenvatting – Future work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5</a:t>
            </a:fld>
            <a:endParaRPr lang="nl-BE" sz="1300" dirty="0"/>
          </a:p>
        </p:txBody>
      </p:sp>
      <p:pic>
        <p:nvPicPr>
          <p:cNvPr id="3074" name="Picture 2" descr="Database Diagram Icon - Wiring Diagrams Show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65" y="2676604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1248584" y="1969759"/>
            <a:ext cx="2433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1.</a:t>
            </a:r>
          </a:p>
          <a:p>
            <a:r>
              <a:rPr lang="en-GB" dirty="0"/>
              <a:t>Data en </a:t>
            </a:r>
            <a:r>
              <a:rPr lang="en-GB" dirty="0" err="1"/>
              <a:t>databankmodel</a:t>
            </a:r>
            <a:endParaRPr lang="nl-BE" dirty="0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696" y="2833017"/>
            <a:ext cx="797040" cy="797040"/>
          </a:xfrm>
          <a:prstGeom prst="rect">
            <a:avLst/>
          </a:prstGeom>
        </p:spPr>
      </p:pic>
      <p:pic>
        <p:nvPicPr>
          <p:cNvPr id="3078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005" y="2964735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ep 25"/>
          <p:cNvGrpSpPr/>
          <p:nvPr/>
        </p:nvGrpSpPr>
        <p:grpSpPr>
          <a:xfrm>
            <a:off x="4581411" y="1969758"/>
            <a:ext cx="1079013" cy="1756735"/>
            <a:chOff x="4356292" y="1802059"/>
            <a:chExt cx="1079013" cy="1756735"/>
          </a:xfrm>
        </p:grpSpPr>
        <p:pic>
          <p:nvPicPr>
            <p:cNvPr id="3080" name="Picture 8" descr="Office, database Free Icon of Super Flat Remix V1.08 App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647" y="2848490"/>
              <a:ext cx="710304" cy="710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kstvak 16"/>
            <p:cNvSpPr txBox="1"/>
            <p:nvPr/>
          </p:nvSpPr>
          <p:spPr>
            <a:xfrm>
              <a:off x="4356292" y="1802059"/>
              <a:ext cx="1079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2.</a:t>
              </a:r>
            </a:p>
            <a:p>
              <a:r>
                <a:rPr lang="en-GB" dirty="0"/>
                <a:t>Databank</a:t>
              </a:r>
              <a:endParaRPr lang="nl-BE" dirty="0"/>
            </a:p>
          </p:txBody>
        </p:sp>
      </p:grpSp>
      <p:pic>
        <p:nvPicPr>
          <p:cNvPr id="25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21" y="294374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ep 23"/>
          <p:cNvGrpSpPr/>
          <p:nvPr/>
        </p:nvGrpSpPr>
        <p:grpSpPr>
          <a:xfrm>
            <a:off x="6736283" y="1971528"/>
            <a:ext cx="1528303" cy="1754965"/>
            <a:chOff x="5940225" y="1859614"/>
            <a:chExt cx="1528303" cy="1754965"/>
          </a:xfrm>
        </p:grpSpPr>
        <p:pic>
          <p:nvPicPr>
            <p:cNvPr id="18" name="Afbeelding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18038" y="2848490"/>
              <a:ext cx="772679" cy="766089"/>
            </a:xfrm>
            <a:prstGeom prst="rect">
              <a:avLst/>
            </a:prstGeom>
          </p:spPr>
        </p:pic>
        <p:sp>
          <p:nvSpPr>
            <p:cNvPr id="19" name="Tekstvak 18"/>
            <p:cNvSpPr txBox="1"/>
            <p:nvPr/>
          </p:nvSpPr>
          <p:spPr>
            <a:xfrm>
              <a:off x="5940225" y="1859614"/>
              <a:ext cx="15283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3.</a:t>
              </a:r>
            </a:p>
            <a:p>
              <a:r>
                <a:rPr lang="en-GB" dirty="0"/>
                <a:t>Webapplicatie</a:t>
              </a:r>
              <a:endParaRPr lang="nl-BE" dirty="0"/>
            </a:p>
          </p:txBody>
        </p:sp>
      </p:grpSp>
      <p:pic>
        <p:nvPicPr>
          <p:cNvPr id="30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072" y="295104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ep 22"/>
          <p:cNvGrpSpPr/>
          <p:nvPr/>
        </p:nvGrpSpPr>
        <p:grpSpPr>
          <a:xfrm>
            <a:off x="9340445" y="1965866"/>
            <a:ext cx="1240532" cy="1760627"/>
            <a:chOff x="9315938" y="2042612"/>
            <a:chExt cx="1240532" cy="1760627"/>
          </a:xfrm>
        </p:grpSpPr>
        <p:pic>
          <p:nvPicPr>
            <p:cNvPr id="29" name="Afbeelding 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271" y="2989373"/>
              <a:ext cx="813866" cy="813866"/>
            </a:xfrm>
            <a:prstGeom prst="rect">
              <a:avLst/>
            </a:prstGeom>
          </p:spPr>
        </p:pic>
        <p:sp>
          <p:nvSpPr>
            <p:cNvPr id="20" name="Tekstvak 19"/>
            <p:cNvSpPr txBox="1"/>
            <p:nvPr/>
          </p:nvSpPr>
          <p:spPr>
            <a:xfrm>
              <a:off x="9315938" y="2042612"/>
              <a:ext cx="12405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4.</a:t>
              </a:r>
            </a:p>
            <a:p>
              <a:r>
                <a:rPr lang="en-GB" dirty="0"/>
                <a:t>Visualisatie</a:t>
              </a:r>
              <a:endParaRPr lang="nl-BE" dirty="0"/>
            </a:p>
          </p:txBody>
        </p:sp>
      </p:grpSp>
      <p:pic>
        <p:nvPicPr>
          <p:cNvPr id="32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42044" y="3953875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Afbeelding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4096" y="5255289"/>
            <a:ext cx="793230" cy="541998"/>
          </a:xfrm>
          <a:prstGeom prst="rect">
            <a:avLst/>
          </a:prstGeom>
        </p:spPr>
      </p:pic>
      <p:sp>
        <p:nvSpPr>
          <p:cNvPr id="22" name="Tekstvak 21"/>
          <p:cNvSpPr txBox="1"/>
          <p:nvPr/>
        </p:nvSpPr>
        <p:spPr>
          <a:xfrm>
            <a:off x="6888277" y="4608958"/>
            <a:ext cx="1224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5.</a:t>
            </a:r>
          </a:p>
          <a:p>
            <a:r>
              <a:rPr lang="en-GB" dirty="0"/>
              <a:t>Exporteren</a:t>
            </a:r>
            <a:endParaRPr lang="nl-BE" dirty="0"/>
          </a:p>
        </p:txBody>
      </p:sp>
      <p:pic>
        <p:nvPicPr>
          <p:cNvPr id="27" name="Audiobestand 2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043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19"/>
    </mc:Choice>
    <mc:Fallback xmlns="">
      <p:transition spd="slow" advTm="74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5" grpId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>
                <a:solidFill>
                  <a:schemeClr val="tx1"/>
                </a:solidFill>
              </a:rPr>
              <a:t>Databankmodel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- </a:t>
            </a:r>
            <a:r>
              <a:rPr lang="nl-BE" dirty="0" err="1">
                <a:solidFill>
                  <a:schemeClr val="tx1"/>
                </a:solidFill>
              </a:rPr>
              <a:t>SQLServer</a:t>
            </a:r>
            <a:r>
              <a:rPr lang="nl-BE" dirty="0">
                <a:solidFill>
                  <a:schemeClr val="tx1"/>
                </a:solidFill>
              </a:rPr>
              <a:t> van Microsoft</a:t>
            </a:r>
          </a:p>
          <a:p>
            <a:r>
              <a:rPr lang="nl-BE" dirty="0">
                <a:solidFill>
                  <a:schemeClr val="tx1"/>
                </a:solidFill>
              </a:rPr>
              <a:t>- Gemaakt in SQLServer Management STUDIO (SSMS)</a:t>
            </a:r>
          </a:p>
          <a:p>
            <a:r>
              <a:rPr lang="nl-BE" dirty="0">
                <a:solidFill>
                  <a:schemeClr val="tx1"/>
                </a:solidFill>
              </a:rPr>
              <a:t>- Eenvoudige GUI voor tabellen en relaties</a:t>
            </a:r>
          </a:p>
          <a:p>
            <a:r>
              <a:rPr lang="nl-BE" dirty="0">
                <a:solidFill>
                  <a:schemeClr val="tx1"/>
                </a:solidFill>
              </a:rPr>
              <a:t>- Script automatisch gegenereerd 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05394" y="6459783"/>
            <a:ext cx="2472271" cy="365125"/>
          </a:xfrm>
        </p:spPr>
        <p:txBody>
          <a:bodyPr/>
          <a:lstStyle/>
          <a:p>
            <a:r>
              <a:rPr lang="nl-BE" sz="1300" dirty="0"/>
              <a:t>Philip Kukoba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6</a:t>
            </a:fld>
            <a:endParaRPr lang="nl-BE" sz="1300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</a:t>
            </a:r>
            <a:r>
              <a:rPr lang="nl-BE" sz="1300" b="1" dirty="0"/>
              <a:t>Gebruikersaspecten</a:t>
            </a:r>
            <a:r>
              <a:rPr lang="nl-BE" sz="1300" dirty="0"/>
              <a:t> – systeemarchitectuur – Samenvatting – Future work</a:t>
            </a:r>
          </a:p>
        </p:txBody>
      </p:sp>
      <p:pic>
        <p:nvPicPr>
          <p:cNvPr id="7" name="Picture 6" descr="A picture containing room&#10;&#10;Description automatically generated">
            <a:extLst>
              <a:ext uri="{FF2B5EF4-FFF2-40B4-BE49-F238E27FC236}">
                <a16:creationId xmlns:a16="http://schemas.microsoft.com/office/drawing/2014/main" xmlns="" id="{E5199014-CD1A-48FB-9D29-6004AE55F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305" y="902618"/>
            <a:ext cx="714375" cy="704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3DD5258-EE85-462B-AA90-8EED0FE46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7" b="6000"/>
          <a:stretch/>
        </p:blipFill>
        <p:spPr bwMode="auto">
          <a:xfrm>
            <a:off x="6471138" y="2944565"/>
            <a:ext cx="4459459" cy="314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837111F7-47C8-4711-A6A9-C19686D2AB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25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13"/>
    </mc:Choice>
    <mc:Fallback xmlns="">
      <p:transition spd="slow" advTm="48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>
                <a:solidFill>
                  <a:schemeClr val="tx1"/>
                </a:solidFill>
              </a:rPr>
              <a:t>Webapplicatie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- ASP.NET MVC5 (ook van Microsoft)</a:t>
            </a:r>
          </a:p>
          <a:p>
            <a:r>
              <a:rPr lang="nl-BE" dirty="0">
                <a:solidFill>
                  <a:schemeClr val="tx1"/>
                </a:solidFill>
              </a:rPr>
              <a:t>- Eenvoudige interface </a:t>
            </a:r>
            <a:r>
              <a:rPr lang="nl-BE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nl-BE" dirty="0">
                <a:solidFill>
                  <a:schemeClr val="tx1"/>
                </a:solidFill>
              </a:rPr>
              <a:t> interactie met achterliggende databank</a:t>
            </a:r>
          </a:p>
          <a:p>
            <a:r>
              <a:rPr lang="nl-BE" dirty="0">
                <a:solidFill>
                  <a:schemeClr val="tx1"/>
                </a:solidFill>
              </a:rPr>
              <a:t>- Piloot, drone of vlucht aanmaken, bewerken of verwijderen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7</a:t>
            </a:fld>
            <a:endParaRPr lang="nl-BE" sz="1300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</a:t>
            </a:r>
            <a:r>
              <a:rPr lang="nl-BE" sz="1300" b="1" dirty="0"/>
              <a:t>Gebruikersaspecten</a:t>
            </a:r>
            <a:r>
              <a:rPr lang="nl-BE" sz="1300" dirty="0"/>
              <a:t> – systeemarchitectuur – Samenvatting – Future work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05F3D5F5-0D15-484D-BFED-5432FD3CA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958" y="889705"/>
            <a:ext cx="771525" cy="762000"/>
          </a:xfrm>
          <a:prstGeom prst="rect">
            <a:avLst/>
          </a:prstGeom>
        </p:spPr>
      </p:pic>
      <p:pic>
        <p:nvPicPr>
          <p:cNvPr id="12" name="Picture 11" descr="A picture containing room&#10;&#10;Description automatically generated">
            <a:extLst>
              <a:ext uri="{FF2B5EF4-FFF2-40B4-BE49-F238E27FC236}">
                <a16:creationId xmlns:a16="http://schemas.microsoft.com/office/drawing/2014/main" xmlns="" id="{D06F4B6D-3E17-446C-B9BB-71F7AD4CE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675" y="2263776"/>
            <a:ext cx="343325" cy="33874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6E496780-883E-43BE-B0DD-C487B87EF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0" t="7506" r="17994" b="40546"/>
          <a:stretch/>
        </p:blipFill>
        <p:spPr bwMode="auto">
          <a:xfrm>
            <a:off x="3047730" y="3268006"/>
            <a:ext cx="6157497" cy="274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05394" y="6459783"/>
            <a:ext cx="2472271" cy="365125"/>
          </a:xfrm>
        </p:spPr>
        <p:txBody>
          <a:bodyPr/>
          <a:lstStyle/>
          <a:p>
            <a:r>
              <a:rPr lang="nl-BE" sz="1300" dirty="0"/>
              <a:t>Philip Kukoba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6623A8FE-2A59-4ACC-9493-C3BFF971E20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02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85"/>
    </mc:Choice>
    <mc:Fallback xmlns="">
      <p:transition spd="slow" advTm="40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nl-BE" dirty="0">
                <a:solidFill>
                  <a:schemeClr val="tx1"/>
                </a:solidFill>
              </a:rPr>
              <a:t>Webapplicatie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- Uploaden en bekijken van data </a:t>
            </a:r>
          </a:p>
          <a:p>
            <a:r>
              <a:rPr lang="nl-BE" dirty="0">
                <a:solidFill>
                  <a:schemeClr val="tx1"/>
                </a:solidFill>
              </a:rPr>
              <a:t>- </a:t>
            </a:r>
            <a:r>
              <a:rPr lang="nl-BE" dirty="0" err="1">
                <a:solidFill>
                  <a:schemeClr val="tx1"/>
                </a:solidFill>
              </a:rPr>
              <a:t>Cascading</a:t>
            </a:r>
            <a:r>
              <a:rPr lang="nl-BE" dirty="0">
                <a:solidFill>
                  <a:schemeClr val="tx1"/>
                </a:solidFill>
              </a:rPr>
              <a:t> delete van data </a:t>
            </a:r>
          </a:p>
          <a:p>
            <a:r>
              <a:rPr lang="nl-BE" dirty="0">
                <a:solidFill>
                  <a:schemeClr val="tx1"/>
                </a:solidFill>
              </a:rPr>
              <a:t>- Logboek interface voor piloten met export opties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572C1-3FAA-4346-9330-03EF25016D70}" type="slidenum">
              <a:rPr kumimoji="0" lang="nl-BE" sz="13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3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Context – </a:t>
            </a:r>
            <a:r>
              <a:rPr kumimoji="0" lang="nl-BE" sz="1300" b="1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Gebruikersaspecten</a:t>
            </a:r>
            <a:r>
              <a:rPr kumimoji="0" lang="nl-BE" sz="13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systeemarchitectuur – Samenvatting – Future work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05F3D5F5-0D15-484D-BFED-5432FD3CA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958" y="889705"/>
            <a:ext cx="771525" cy="7620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EDE6CE42-1C3A-471C-8705-3567E384B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05" y="2743322"/>
            <a:ext cx="535965" cy="368072"/>
          </a:xfrm>
          <a:prstGeom prst="rect">
            <a:avLst/>
          </a:prstGeom>
        </p:spPr>
      </p:pic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xmlns="" id="{425CB87D-47BD-46A6-A8C4-F6AAA848E0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8" b="9852"/>
          <a:stretch/>
        </p:blipFill>
        <p:spPr>
          <a:xfrm>
            <a:off x="1261827" y="3257897"/>
            <a:ext cx="2849065" cy="15884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6E496780-883E-43BE-B0DD-C487B87EF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1" t="29196" r="40956" b="46830"/>
          <a:stretch/>
        </p:blipFill>
        <p:spPr bwMode="auto">
          <a:xfrm>
            <a:off x="8411585" y="1764599"/>
            <a:ext cx="1952211" cy="1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2F634F13-8A40-41E8-889A-3D9C7E158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6" t="6837" r="21066" b="1064"/>
          <a:stretch/>
        </p:blipFill>
        <p:spPr bwMode="auto">
          <a:xfrm>
            <a:off x="8389270" y="3731955"/>
            <a:ext cx="3022375" cy="255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xmlns="" id="{B63B7D5C-5238-4E17-8BA7-7555CB59009E}"/>
              </a:ext>
            </a:extLst>
          </p:cNvPr>
          <p:cNvSpPr/>
          <p:nvPr/>
        </p:nvSpPr>
        <p:spPr>
          <a:xfrm>
            <a:off x="7350184" y="3014671"/>
            <a:ext cx="1006242" cy="121781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>
              <a:solidFill>
                <a:schemeClr val="tx1"/>
              </a:solidFill>
            </a:endParaRPr>
          </a:p>
        </p:txBody>
      </p:sp>
      <p:sp>
        <p:nvSpPr>
          <p:cNvPr id="13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05394" y="6459783"/>
            <a:ext cx="2472271" cy="365125"/>
          </a:xfrm>
        </p:spPr>
        <p:txBody>
          <a:bodyPr/>
          <a:lstStyle/>
          <a:p>
            <a:r>
              <a:rPr lang="nl-BE" sz="1300" dirty="0"/>
              <a:t>Philip Kukoba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xmlns="" id="{3E6C4FE9-0AAA-4061-83D3-D644F5BD9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6086.623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509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46"/>
    </mc:Choice>
    <mc:Fallback xmlns="">
      <p:transition spd="slow" advTm="64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chemeClr val="tx1"/>
                </a:solidFill>
              </a:rPr>
              <a:t>- Alle data van de vlucht visualiseren </a:t>
            </a:r>
          </a:p>
          <a:p>
            <a:pPr marL="0" indent="0">
              <a:buNone/>
            </a:pPr>
            <a:r>
              <a:rPr lang="nl-BE" dirty="0">
                <a:solidFill>
                  <a:schemeClr val="tx1"/>
                </a:solidFill>
              </a:rPr>
              <a:t>- Javascript API van ArcGIS </a:t>
            </a:r>
          </a:p>
          <a:p>
            <a:pPr marL="0" indent="0">
              <a:buNone/>
            </a:pPr>
            <a:r>
              <a:rPr lang="nl-BE" dirty="0">
                <a:solidFill>
                  <a:schemeClr val="tx1"/>
                </a:solidFill>
              </a:rPr>
              <a:t>- View map button </a:t>
            </a:r>
            <a:r>
              <a:rPr lang="nl-BE" dirty="0">
                <a:solidFill>
                  <a:schemeClr val="tx1"/>
                </a:solidFill>
                <a:sym typeface="Wingdings" panose="05000000000000000000" pitchFamily="2" charset="2"/>
              </a:rPr>
              <a:t> map interface</a:t>
            </a:r>
            <a:endParaRPr lang="nl-B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tx1"/>
                </a:solidFill>
              </a:rPr>
              <a:t>- Vliegpaden van drones accentueren</a:t>
            </a:r>
          </a:p>
          <a:p>
            <a:pPr marL="0" indent="0">
              <a:buNone/>
            </a:pPr>
            <a:r>
              <a:rPr lang="nl-BE" dirty="0">
                <a:solidFill>
                  <a:schemeClr val="tx1"/>
                </a:solidFill>
              </a:rPr>
              <a:t>- Resultaat gelijkaardig aan flightradar24 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z="1300" smtClean="0"/>
              <a:t>9</a:t>
            </a:fld>
            <a:endParaRPr lang="nl-BE" sz="1300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616721" y="6459784"/>
            <a:ext cx="7019517" cy="365125"/>
          </a:xfrm>
        </p:spPr>
        <p:txBody>
          <a:bodyPr/>
          <a:lstStyle/>
          <a:p>
            <a:r>
              <a:rPr lang="nl-BE" sz="1300" dirty="0"/>
              <a:t>Context – </a:t>
            </a:r>
            <a:r>
              <a:rPr lang="nl-BE" sz="1300" b="1" dirty="0"/>
              <a:t>Gebruikersaspecten</a:t>
            </a:r>
            <a:r>
              <a:rPr lang="nl-BE" sz="1300" dirty="0"/>
              <a:t> – systeemarchitectuur – Samenvatting – Future work</a:t>
            </a:r>
          </a:p>
        </p:txBody>
      </p:sp>
      <p:pic>
        <p:nvPicPr>
          <p:cNvPr id="7" name="Picture 6" descr="A picture containing game, drawing&#10;&#10;Description automatically generated">
            <a:extLst>
              <a:ext uri="{FF2B5EF4-FFF2-40B4-BE49-F238E27FC236}">
                <a16:creationId xmlns:a16="http://schemas.microsoft.com/office/drawing/2014/main" xmlns="" id="{B206B094-B225-4B2B-AAED-04A8E4218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03" y="850230"/>
            <a:ext cx="809625" cy="809625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260DC32B-A482-4B35-AD1E-EC94DE038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8" t="30476" r="28708" b="47478"/>
          <a:stretch/>
        </p:blipFill>
        <p:spPr bwMode="auto">
          <a:xfrm>
            <a:off x="5892799" y="1942317"/>
            <a:ext cx="844436" cy="148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CED39FD-05B3-431F-A24B-A41D38255A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13" t="4453"/>
          <a:stretch/>
        </p:blipFill>
        <p:spPr>
          <a:xfrm>
            <a:off x="6986840" y="1942317"/>
            <a:ext cx="4184698" cy="2986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D664C0-23BD-4B72-AA4D-9E775F747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0981" y="1875566"/>
            <a:ext cx="4219895" cy="3677336"/>
          </a:xfrm>
          <a:prstGeom prst="rect">
            <a:avLst/>
          </a:prstGeom>
        </p:spPr>
      </p:pic>
      <p:sp>
        <p:nvSpPr>
          <p:cNvPr id="13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05394" y="6459783"/>
            <a:ext cx="2472271" cy="365125"/>
          </a:xfrm>
        </p:spPr>
        <p:txBody>
          <a:bodyPr/>
          <a:lstStyle/>
          <a:p>
            <a:r>
              <a:rPr lang="nl-BE" sz="1300" dirty="0"/>
              <a:t>Philip Kukoba</a:t>
            </a:r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</a:rPr>
              <a:t>Visualisatie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7D027A8A-52F3-4776-A5C1-6945FA0291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47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85"/>
    </mc:Choice>
    <mc:Fallback xmlns="">
      <p:transition spd="slow" advTm="72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5.9|7.4|10.6|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6.1|1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0|13.3|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2.3|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|8.6|17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.5|2.1|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.1|4.9|1.2|3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8|18.2|29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8|3.1|9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5.9|16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5|8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9.5|2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9.9|5.7|7.5|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6.9|8.1|0.2|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6.7|0.6|7.5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6.7|4.9|0.2|6.2|7.3|8|8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0.1|6.2|0.8|4.8|16.3|12.6|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9.2|12.1"/>
</p:tagLst>
</file>

<file path=ppt/theme/theme1.xml><?xml version="1.0" encoding="utf-8"?>
<a:theme xmlns:a="http://schemas.openxmlformats.org/drawingml/2006/main" name="Terugblik">
  <a:themeElements>
    <a:clrScheme name="Blauw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447</TotalTime>
  <Words>710</Words>
  <Application>Microsoft Office PowerPoint</Application>
  <PresentationFormat>Breedbeeld</PresentationFormat>
  <Paragraphs>183</Paragraphs>
  <Slides>23</Slides>
  <Notes>8</Notes>
  <HiddenSlides>0</HiddenSlides>
  <MMClips>22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Wingdings</vt:lpstr>
      <vt:lpstr>Terugblik</vt:lpstr>
      <vt:lpstr>Droneplanning-tool</vt:lpstr>
      <vt:lpstr>Presentatieplan</vt:lpstr>
      <vt:lpstr>Context</vt:lpstr>
      <vt:lpstr>Wat heeft Jan De Nul nodig?</vt:lpstr>
      <vt:lpstr>Doelstellingen</vt:lpstr>
      <vt:lpstr>Databankmodel</vt:lpstr>
      <vt:lpstr>Webapplicatie</vt:lpstr>
      <vt:lpstr>Webapplicatie</vt:lpstr>
      <vt:lpstr>PowerPoint-presentatie</vt:lpstr>
      <vt:lpstr>Deployment diagram</vt:lpstr>
      <vt:lpstr>Databankmodel</vt:lpstr>
      <vt:lpstr>DroneFlight tabel</vt:lpstr>
      <vt:lpstr>QualityReport tabel</vt:lpstr>
      <vt:lpstr>DroneLogEntry tabel</vt:lpstr>
      <vt:lpstr>Webapplicatie</vt:lpstr>
      <vt:lpstr>Model</vt:lpstr>
      <vt:lpstr>Parserklassen</vt:lpstr>
      <vt:lpstr>Controllers</vt:lpstr>
      <vt:lpstr>View</vt:lpstr>
      <vt:lpstr>Samenvatting</vt:lpstr>
      <vt:lpstr>Future work</vt:lpstr>
      <vt:lpstr>PowerPoint-presentatie</vt:lpstr>
      <vt:lpstr>Bronnen (afbeeldingen)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Droneplanning-tool</dc:title>
  <dc:creator>Bryan Van Huyneghem</dc:creator>
  <cp:lastModifiedBy>Bryan Van Huyneghem</cp:lastModifiedBy>
  <cp:revision>56</cp:revision>
  <dcterms:created xsi:type="dcterms:W3CDTF">2020-04-07T07:52:24Z</dcterms:created>
  <dcterms:modified xsi:type="dcterms:W3CDTF">2020-04-08T15:29:37Z</dcterms:modified>
</cp:coreProperties>
</file>